
<file path=[Content_Types].xml><?xml version="1.0" encoding="utf-8"?>
<Types xmlns="http://schemas.openxmlformats.org/package/2006/content-types">
  <Override PartName="/ppt/slides/slide29.xml" ContentType="application/vnd.openxmlformats-officedocument.presentationml.slide+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s/slide36.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slides/slide34.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18.xml" ContentType="application/vnd.openxmlformats-officedocument.presentationml.notesSlide+xml"/>
  <Override PartName="/ppt/notesSlides/notesSlide27.xml" ContentType="application/vnd.openxmlformats-officedocument.presentationml.notesSlide+xml"/>
  <Override PartName="/ppt/notesSlides/notesSlide36.xml" ContentType="application/vnd.openxmlformats-officedocument.presentationml.notesSlide+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notesMasters/notesMaster1.xml" ContentType="application/vnd.openxmlformats-officedocument.presentationml.notesMaster+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notesSlides/notesSlide34.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32.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Default Extension="png" ContentType="image/png"/>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notesSlides/notesSlide37.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ppt/notesSlides/notesSlide35.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notesSlides/notesSlide33.xml" ContentType="application/vnd.openxmlformats-officedocument.presentationml.notesSlide+xml"/>
  <Override PartName="/ppt/slideLayouts/slideLayout10.xml" ContentType="application/vnd.openxmlformats-officedocument.presentationml.slideLayout+xml"/>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31.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Layouts/slideLayout8.xml" ContentType="application/vnd.openxmlformats-officedocument.presentationml.slideLayout+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39"/>
  </p:notesMasterIdLst>
  <p:sldIdLst>
    <p:sldId id="296" r:id="rId2"/>
    <p:sldId id="257" r:id="rId3"/>
    <p:sldId id="258" r:id="rId4"/>
    <p:sldId id="259" r:id="rId5"/>
    <p:sldId id="260" r:id="rId6"/>
    <p:sldId id="262" r:id="rId7"/>
    <p:sldId id="263" r:id="rId8"/>
    <p:sldId id="264" r:id="rId9"/>
    <p:sldId id="265" r:id="rId10"/>
    <p:sldId id="266" r:id="rId11"/>
    <p:sldId id="268" r:id="rId12"/>
    <p:sldId id="267" r:id="rId13"/>
    <p:sldId id="269" r:id="rId14"/>
    <p:sldId id="270" r:id="rId15"/>
    <p:sldId id="271" r:id="rId16"/>
    <p:sldId id="272" r:id="rId17"/>
    <p:sldId id="273" r:id="rId18"/>
    <p:sldId id="275" r:id="rId19"/>
    <p:sldId id="276" r:id="rId20"/>
    <p:sldId id="314" r:id="rId21"/>
    <p:sldId id="282" r:id="rId22"/>
    <p:sldId id="315" r:id="rId23"/>
    <p:sldId id="283" r:id="rId24"/>
    <p:sldId id="284" r:id="rId25"/>
    <p:sldId id="316" r:id="rId26"/>
    <p:sldId id="286" r:id="rId27"/>
    <p:sldId id="305" r:id="rId28"/>
    <p:sldId id="287" r:id="rId29"/>
    <p:sldId id="290" r:id="rId30"/>
    <p:sldId id="289" r:id="rId31"/>
    <p:sldId id="291" r:id="rId32"/>
    <p:sldId id="292" r:id="rId33"/>
    <p:sldId id="293" r:id="rId34"/>
    <p:sldId id="294" r:id="rId35"/>
    <p:sldId id="302" r:id="rId36"/>
    <p:sldId id="297" r:id="rId37"/>
    <p:sldId id="317" r:id="rId38"/>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useTimings="0">
    <p:present/>
    <p:sldAll/>
    <p:penClr>
      <a:prstClr val="red"/>
    </p:penClr>
  </p:showPr>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vertBarState="minimized">
    <p:restoredLeft sz="6582" autoAdjust="0"/>
    <p:restoredTop sz="86949" autoAdjust="0"/>
  </p:normalViewPr>
  <p:slideViewPr>
    <p:cSldViewPr>
      <p:cViewPr>
        <p:scale>
          <a:sx n="70" d="100"/>
          <a:sy n="70" d="100"/>
        </p:scale>
        <p:origin x="-810" y="30"/>
      </p:cViewPr>
      <p:guideLst>
        <p:guide orient="horz" pos="2160"/>
        <p:guide pos="2880"/>
      </p:guideLst>
    </p:cSldViewPr>
  </p:slideViewPr>
  <p:outlineViewPr>
    <p:cViewPr>
      <p:scale>
        <a:sx n="33" d="100"/>
        <a:sy n="33" d="100"/>
      </p:scale>
      <p:origin x="0" y="113346"/>
    </p:cViewPr>
  </p:outlin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notesMaster" Target="notesMasters/notesMaster1.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heme" Target="theme/theme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B6F0336C-2CEE-4392-BC2F-86E7E099672B}" type="datetimeFigureOut">
              <a:rPr lang="en-US" smtClean="0"/>
              <a:pPr/>
              <a:t>29/10/2010</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0AD184E-F8DF-4767-9F2D-DC2124656048}"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17</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18</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05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19</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2</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20</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21</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22</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23</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1" fontAlgn="auto" latinLnBrk="0" hangingPunct="1">
              <a:lnSpc>
                <a:spcPct val="100000"/>
              </a:lnSpc>
              <a:spcBef>
                <a:spcPts val="0"/>
              </a:spcBef>
              <a:spcAft>
                <a:spcPts val="0"/>
              </a:spcAft>
              <a:buClrTx/>
              <a:buSzTx/>
              <a:buFontTx/>
              <a:buNone/>
              <a:tabLst/>
              <a:defRPr/>
            </a:pPr>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24</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25</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26</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27</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28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29</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55000" lnSpcReduction="20000"/>
          </a:bodyPr>
          <a:lstStyle/>
          <a:p>
            <a:endParaRPr lang="en-US" sz="9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3</a:t>
            </a:fld>
            <a:endParaRPr lang="en-US"/>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30</a:t>
            </a:fld>
            <a:endParaRPr lang="en-US"/>
          </a:p>
        </p:txBody>
      </p:sp>
    </p:spTree>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31</a:t>
            </a:fld>
            <a:endParaRPr lang="en-US"/>
          </a:p>
        </p:txBody>
      </p:sp>
    </p:spTree>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32</a:t>
            </a:fld>
            <a:endParaRPr lang="en-US"/>
          </a:p>
        </p:txBody>
      </p:sp>
    </p:spTree>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10000"/>
          </a:bodyPr>
          <a:lstStyle/>
          <a:p>
            <a:endParaRPr lang="en-US" sz="1200" kern="1200" dirty="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33</a:t>
            </a:fld>
            <a:endParaRPr lang="en-US"/>
          </a:p>
        </p:txBody>
      </p:sp>
    </p:spTree>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34</a:t>
            </a:fld>
            <a:endParaRPr lang="en-US"/>
          </a:p>
        </p:txBody>
      </p:sp>
    </p:spTree>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35</a:t>
            </a:fld>
            <a:endParaRPr lang="en-US"/>
          </a:p>
        </p:txBody>
      </p:sp>
    </p:spTree>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36</a:t>
            </a:fld>
            <a:endParaRPr lang="en-US"/>
          </a:p>
        </p:txBody>
      </p:sp>
    </p:spTree>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C0AD184E-F8DF-4767-9F2D-DC2124656048}" type="slidenum">
              <a:rPr lang="en-US" smtClean="0"/>
              <a:pPr/>
              <a:t>37</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900"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sz="1200" kern="1200" dirty="0" smtClean="0">
              <a:solidFill>
                <a:schemeClr val="tx1"/>
              </a:solidFill>
              <a:latin typeface="+mn-lt"/>
              <a:ea typeface="+mn-ea"/>
              <a:cs typeface="+mn-cs"/>
            </a:endParaRPr>
          </a:p>
        </p:txBody>
      </p:sp>
      <p:sp>
        <p:nvSpPr>
          <p:cNvPr id="4" name="Slide Number Placeholder 3"/>
          <p:cNvSpPr>
            <a:spLocks noGrp="1"/>
          </p:cNvSpPr>
          <p:nvPr>
            <p:ph type="sldNum" sz="quarter" idx="10"/>
          </p:nvPr>
        </p:nvSpPr>
        <p:spPr/>
        <p:txBody>
          <a:bodyPr/>
          <a:lstStyle/>
          <a:p>
            <a:fld id="{C0AD184E-F8DF-4767-9F2D-DC2124656048}"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lnSpcReduction="10000"/>
          </a:bodyPr>
          <a:lstStyle/>
          <a:p>
            <a:endParaRPr lang="en-US" dirty="0"/>
          </a:p>
        </p:txBody>
      </p:sp>
      <p:sp>
        <p:nvSpPr>
          <p:cNvPr id="4" name="Slide Number Placeholder 3"/>
          <p:cNvSpPr>
            <a:spLocks noGrp="1"/>
          </p:cNvSpPr>
          <p:nvPr>
            <p:ph type="sldNum" sz="quarter" idx="10"/>
          </p:nvPr>
        </p:nvSpPr>
        <p:spPr/>
        <p:txBody>
          <a:bodyPr/>
          <a:lstStyle/>
          <a:p>
            <a:fld id="{C0AD184E-F8DF-4767-9F2D-DC2124656048}"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5349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9" name="Title 28"/>
          <p:cNvSpPr>
            <a:spLocks noGrp="1"/>
          </p:cNvSpPr>
          <p:nvPr>
            <p:ph type="ctrTitle"/>
          </p:nvPr>
        </p:nvSpPr>
        <p:spPr>
          <a:xfrm>
            <a:off x="381000" y="4853411"/>
            <a:ext cx="8458200" cy="1222375"/>
          </a:xfrm>
        </p:spPr>
        <p:txBody>
          <a:bodyPr anchor="t"/>
          <a:lstStyle/>
          <a:p>
            <a:r>
              <a:rPr kumimoji="0" lang="en-US" smtClean="0"/>
              <a:t>Click to edit Master title style</a:t>
            </a:r>
            <a:endParaRPr kumimoji="0" lang="en-US"/>
          </a:p>
        </p:txBody>
      </p:sp>
      <p:sp>
        <p:nvSpPr>
          <p:cNvPr id="9" name="Subtitle 8"/>
          <p:cNvSpPr>
            <a:spLocks noGrp="1"/>
          </p:cNvSpPr>
          <p:nvPr>
            <p:ph type="subTitle" idx="1"/>
          </p:nvPr>
        </p:nvSpPr>
        <p:spPr>
          <a:xfrm>
            <a:off x="381000" y="3886200"/>
            <a:ext cx="8458200" cy="914400"/>
          </a:xfrm>
        </p:spPr>
        <p:txBody>
          <a:bodyPr anchor="b"/>
          <a:lstStyle>
            <a:lvl1pPr marL="0" indent="0" algn="l">
              <a:buNone/>
              <a:defRPr sz="2400">
                <a:solidFill>
                  <a:schemeClr val="tx2">
                    <a:shade val="75000"/>
                  </a:schemeClr>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en-US" smtClean="0"/>
              <a:t>Click to edit Master subtitle style</a:t>
            </a:r>
            <a:endParaRPr kumimoji="0" lang="en-US"/>
          </a:p>
        </p:txBody>
      </p:sp>
      <p:sp>
        <p:nvSpPr>
          <p:cNvPr id="16" name="Date Placeholder 15"/>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2" name="Footer Placeholder 1"/>
          <p:cNvSpPr>
            <a:spLocks noGrp="1"/>
          </p:cNvSpPr>
          <p:nvPr>
            <p:ph type="ftr" sz="quarter" idx="11"/>
          </p:nvPr>
        </p:nvSpPr>
        <p:spPr/>
        <p:txBody>
          <a:bodyPr/>
          <a:lstStyle/>
          <a:p>
            <a:endParaRPr lang="en-US"/>
          </a:p>
        </p:txBody>
      </p:sp>
      <p:sp>
        <p:nvSpPr>
          <p:cNvPr id="15" name="Slide Number Placeholder 14"/>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858000" y="549276"/>
            <a:ext cx="1828800" cy="5851525"/>
          </a:xfrm>
        </p:spPr>
        <p:txBody>
          <a:bodyPr vert="eaVert"/>
          <a:lstStyle/>
          <a:p>
            <a:r>
              <a:rPr kumimoji="0" lang="en-US" smtClean="0"/>
              <a:t>Click to edit Master title style</a:t>
            </a:r>
            <a:endParaRPr kumimoji="0" lang="en-US"/>
          </a:p>
        </p:txBody>
      </p:sp>
      <p:sp>
        <p:nvSpPr>
          <p:cNvPr id="3" name="Vertical Text Placeholder 2"/>
          <p:cNvSpPr>
            <a:spLocks noGrp="1"/>
          </p:cNvSpPr>
          <p:nvPr>
            <p:ph type="body" orient="vert" idx="1"/>
          </p:nvPr>
        </p:nvSpPr>
        <p:spPr>
          <a:xfrm>
            <a:off x="457200" y="549276"/>
            <a:ext cx="6248400" cy="5851525"/>
          </a:xfrm>
        </p:spPr>
        <p:txBody>
          <a:bodyPr vert="eaVert"/>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4" name="Date Placeholder 3"/>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2" name="Title 21"/>
          <p:cNvSpPr>
            <a:spLocks noGrp="1"/>
          </p:cNvSpPr>
          <p:nvPr>
            <p:ph type="title"/>
          </p:nvPr>
        </p:nvSpPr>
        <p:spPr/>
        <p:txBody>
          <a:bodyPr/>
          <a:lstStyle/>
          <a:p>
            <a:r>
              <a:rPr kumimoji="0" lang="en-US" smtClean="0"/>
              <a:t>Click to edit Master title style</a:t>
            </a:r>
            <a:endParaRPr kumimoji="0" lang="en-US"/>
          </a:p>
        </p:txBody>
      </p:sp>
      <p:sp>
        <p:nvSpPr>
          <p:cNvPr id="27" name="Content Placeholder 26"/>
          <p:cNvSpPr>
            <a:spLocks noGrp="1"/>
          </p:cNvSpPr>
          <p:nvPr>
            <p:ph idx="1"/>
          </p:nvPr>
        </p:nvSpPr>
        <p:spPr/>
        <p:txBody>
          <a:body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19" name="Footer Placeholder 18"/>
          <p:cNvSpPr>
            <a:spLocks noGrp="1"/>
          </p:cNvSpPr>
          <p:nvPr>
            <p:ph type="ftr" sz="quarter" idx="11"/>
          </p:nvPr>
        </p:nvSpPr>
        <p:spPr>
          <a:xfrm>
            <a:off x="3581400" y="76200"/>
            <a:ext cx="2895600" cy="288925"/>
          </a:xfrm>
        </p:spPr>
        <p:txBody>
          <a:bodyPr/>
          <a:lstStyle/>
          <a:p>
            <a:endParaRPr lang="en-US"/>
          </a:p>
        </p:txBody>
      </p:sp>
      <p:sp>
        <p:nvSpPr>
          <p:cNvPr id="16" name="Slide Number Placeholder 15"/>
          <p:cNvSpPr>
            <a:spLocks noGrp="1"/>
          </p:cNvSpPr>
          <p:nvPr>
            <p:ph type="sldNum" sz="quarter" idx="12"/>
          </p:nvPr>
        </p:nvSpPr>
        <p:spPr>
          <a:xfrm>
            <a:off x="8229600" y="6473952"/>
            <a:ext cx="758952" cy="246888"/>
          </a:xfrm>
        </p:spPr>
        <p:txBody>
          <a:bodyPr/>
          <a:lstStyle/>
          <a:p>
            <a:fld id="{B6F15528-21DE-4FAA-801E-634DDDAF4B2B}"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3444902"/>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Text Placeholder 5"/>
          <p:cNvSpPr>
            <a:spLocks noGrp="1"/>
          </p:cNvSpPr>
          <p:nvPr>
            <p:ph type="body" idx="1"/>
          </p:nvPr>
        </p:nvSpPr>
        <p:spPr>
          <a:xfrm>
            <a:off x="381000" y="1676400"/>
            <a:ext cx="8458200" cy="1219200"/>
          </a:xfrm>
        </p:spPr>
        <p:txBody>
          <a:bodyPr anchor="b"/>
          <a:lstStyle>
            <a:lvl1pPr marL="0" indent="0" algn="r">
              <a:buNone/>
              <a:defRPr sz="2000">
                <a:solidFill>
                  <a:schemeClr val="tx2">
                    <a:shade val="75000"/>
                  </a:schemeClr>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en-US" smtClean="0"/>
              <a:t>Click to edit Master text styles</a:t>
            </a:r>
          </a:p>
        </p:txBody>
      </p:sp>
      <p:sp>
        <p:nvSpPr>
          <p:cNvPr id="19" name="Date Placeholder 18"/>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11" name="Footer Placeholder 10"/>
          <p:cNvSpPr>
            <a:spLocks noGrp="1"/>
          </p:cNvSpPr>
          <p:nvPr>
            <p:ph type="ftr" sz="quarter" idx="11"/>
          </p:nvPr>
        </p:nvSpPr>
        <p:spPr/>
        <p:txBody>
          <a:bodyPr/>
          <a:lstStyle/>
          <a:p>
            <a:endParaRPr lang="en-US"/>
          </a:p>
        </p:txBody>
      </p:sp>
      <p:sp>
        <p:nvSpPr>
          <p:cNvPr id="16" name="Slide Number Placeholder 15"/>
          <p:cNvSpPr>
            <a:spLocks noGrp="1"/>
          </p:cNvSpPr>
          <p:nvPr>
            <p:ph type="sldNum" sz="quarter" idx="12"/>
          </p:nvPr>
        </p:nvSpPr>
        <p:spPr/>
        <p:txBody>
          <a:bodyPr/>
          <a:lstStyle/>
          <a:p>
            <a:fld id="{B6F15528-21DE-4FAA-801E-634DDDAF4B2B}" type="slidenum">
              <a:rPr lang="en-US" smtClean="0"/>
              <a:pPr/>
              <a:t>‹#›</a:t>
            </a:fld>
            <a:endParaRPr lang="en-US"/>
          </a:p>
        </p:txBody>
      </p:sp>
      <p:sp>
        <p:nvSpPr>
          <p:cNvPr id="8" name="Title 7"/>
          <p:cNvSpPr>
            <a:spLocks noGrp="1"/>
          </p:cNvSpPr>
          <p:nvPr>
            <p:ph type="title"/>
          </p:nvPr>
        </p:nvSpPr>
        <p:spPr>
          <a:xfrm>
            <a:off x="180475" y="2947085"/>
            <a:ext cx="8686800" cy="1184825"/>
          </a:xfrm>
        </p:spPr>
        <p:txBody>
          <a:bodyPr rtlCol="0" anchor="t"/>
          <a:lstStyle>
            <a:lvl1pPr algn="r">
              <a:defRPr/>
            </a:lvl1pPr>
          </a:lstStyle>
          <a:p>
            <a:r>
              <a:rPr kumimoji="0" lang="en-US" smtClean="0"/>
              <a:t>Click to edit Master title style</a:t>
            </a:r>
            <a:endParaRPr kumimoji="0"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0" name="Title 1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4" name="Content Placeholder 13"/>
          <p:cNvSpPr>
            <a:spLocks noGrp="1"/>
          </p:cNvSpPr>
          <p:nvPr>
            <p:ph sz="half" idx="1"/>
          </p:nvPr>
        </p:nvSpPr>
        <p:spPr>
          <a:xfrm>
            <a:off x="304800" y="1600200"/>
            <a:ext cx="41910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3" name="Content Placeholder 12"/>
          <p:cNvSpPr>
            <a:spLocks noGrp="1"/>
          </p:cNvSpPr>
          <p:nvPr>
            <p:ph sz="half" idx="2"/>
          </p:nvPr>
        </p:nvSpPr>
        <p:spPr>
          <a:xfrm>
            <a:off x="4648200" y="1600200"/>
            <a:ext cx="4343400" cy="4724400"/>
          </a:xfrm>
        </p:spPr>
        <p:txBody>
          <a:bodyPr/>
          <a:lstStyle>
            <a:lvl1pPr>
              <a:defRPr sz="2800"/>
            </a:lvl1pPr>
            <a:lvl2pPr>
              <a:defRPr sz="2400"/>
            </a:lvl2pPr>
            <a:lvl3pPr>
              <a:defRPr sz="2000"/>
            </a:lvl3pPr>
            <a:lvl4pPr>
              <a:defRPr sz="1800"/>
            </a:lvl4pPr>
            <a:lvl5pPr>
              <a:defRPr sz="18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1" name="Date Placeholder 20"/>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10" name="Footer Placeholder 9"/>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9" name="Title 28"/>
          <p:cNvSpPr>
            <a:spLocks noGrp="1"/>
          </p:cNvSpPr>
          <p:nvPr>
            <p:ph type="title"/>
          </p:nvPr>
        </p:nvSpPr>
        <p:spPr>
          <a:xfrm>
            <a:off x="304800" y="5410200"/>
            <a:ext cx="8610600" cy="882650"/>
          </a:xfrm>
        </p:spPr>
        <p:txBody>
          <a:bodyPr anchor="ctr"/>
          <a:lstStyle>
            <a:lvl1pPr>
              <a:defRPr/>
            </a:lvl1pPr>
          </a:lstStyle>
          <a:p>
            <a:r>
              <a:rPr kumimoji="0" lang="en-US" smtClean="0"/>
              <a:t>Click to edit Master title style</a:t>
            </a:r>
            <a:endParaRPr kumimoji="0" lang="en-US"/>
          </a:p>
        </p:txBody>
      </p:sp>
      <p:sp>
        <p:nvSpPr>
          <p:cNvPr id="13" name="Text Placeholder 12"/>
          <p:cNvSpPr>
            <a:spLocks noGrp="1"/>
          </p:cNvSpPr>
          <p:nvPr>
            <p:ph type="body" idx="1"/>
          </p:nvPr>
        </p:nvSpPr>
        <p:spPr>
          <a:xfrm>
            <a:off x="281444" y="666750"/>
            <a:ext cx="4290556"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25" name="Text Placeholder 24"/>
          <p:cNvSpPr>
            <a:spLocks noGrp="1"/>
          </p:cNvSpPr>
          <p:nvPr>
            <p:ph type="body" sz="half" idx="3"/>
          </p:nvPr>
        </p:nvSpPr>
        <p:spPr>
          <a:xfrm>
            <a:off x="4645025" y="666750"/>
            <a:ext cx="4292241" cy="639762"/>
          </a:xfrm>
        </p:spPr>
        <p:txBody>
          <a:bodyPr anchor="ctr"/>
          <a:lstStyle>
            <a:lvl1pPr marL="0" indent="0">
              <a:buNone/>
              <a:defRPr sz="1800" b="0" cap="all" baseline="0">
                <a:solidFill>
                  <a:schemeClr val="accent1">
                    <a:shade val="50000"/>
                  </a:schemeClr>
                </a:solidFill>
                <a:latin typeface="+mj-lt"/>
                <a:ea typeface="+mj-ea"/>
                <a:cs typeface="+mj-cs"/>
              </a:defRPr>
            </a:lvl1pPr>
            <a:lvl2pPr>
              <a:buNone/>
              <a:defRPr sz="2000" b="1"/>
            </a:lvl2pPr>
            <a:lvl3pPr>
              <a:buNone/>
              <a:defRPr sz="1800" b="1"/>
            </a:lvl3pPr>
            <a:lvl4pPr>
              <a:buNone/>
              <a:defRPr sz="1600" b="1"/>
            </a:lvl4pPr>
            <a:lvl5pPr>
              <a:buNone/>
              <a:defRPr sz="1600" b="1"/>
            </a:lvl5pPr>
          </a:lstStyle>
          <a:p>
            <a:pPr lvl="0" eaLnBrk="1" latinLnBrk="0" hangingPunct="1"/>
            <a:r>
              <a:rPr kumimoji="0" lang="en-US" smtClean="0"/>
              <a:t>Click to edit Master text styles</a:t>
            </a:r>
          </a:p>
        </p:txBody>
      </p:sp>
      <p:sp>
        <p:nvSpPr>
          <p:cNvPr id="4" name="Content Placeholder 3"/>
          <p:cNvSpPr>
            <a:spLocks noGrp="1"/>
          </p:cNvSpPr>
          <p:nvPr>
            <p:ph sz="quarter" idx="2"/>
          </p:nvPr>
        </p:nvSpPr>
        <p:spPr>
          <a:xfrm>
            <a:off x="281444" y="1316037"/>
            <a:ext cx="429055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8" name="Content Placeholder 27"/>
          <p:cNvSpPr>
            <a:spLocks noGrp="1"/>
          </p:cNvSpPr>
          <p:nvPr>
            <p:ph sz="quarter" idx="4"/>
          </p:nvPr>
        </p:nvSpPr>
        <p:spPr>
          <a:xfrm>
            <a:off x="4648730" y="1316037"/>
            <a:ext cx="4288536" cy="3941763"/>
          </a:xfrm>
        </p:spPr>
        <p:txBody>
          <a:bodyPr/>
          <a:lstStyle>
            <a:lvl1pPr>
              <a:defRPr sz="2400"/>
            </a:lvl1pPr>
            <a:lvl2pPr>
              <a:defRPr sz="2000"/>
            </a:lvl2pPr>
            <a:lvl3pPr>
              <a:defRPr sz="1800"/>
            </a:lvl3pPr>
            <a:lvl4pPr>
              <a:defRPr sz="1600"/>
            </a:lvl4pPr>
            <a:lvl5pPr>
              <a:defRPr sz="16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10" name="Date Placeholder 9"/>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a:xfrm>
            <a:off x="8229600" y="6477000"/>
            <a:ext cx="762000" cy="246888"/>
          </a:xfrm>
        </p:spPr>
        <p:txBody>
          <a:bodyPr/>
          <a:lstStyle/>
          <a:p>
            <a:fld id="{B6F15528-21DE-4FAA-801E-634DDDAF4B2B}" type="slidenum">
              <a:rPr lang="en-US" smtClean="0"/>
              <a:pPr/>
              <a:t>‹#›</a:t>
            </a:fld>
            <a:endParaRPr lang="en-US"/>
          </a:p>
        </p:txBody>
      </p:sp>
      <p:sp>
        <p:nvSpPr>
          <p:cNvPr id="11" name="Straight Connector 10"/>
          <p:cNvSpPr>
            <a:spLocks noChangeShapeType="1"/>
          </p:cNvSpPr>
          <p:nvPr/>
        </p:nvSpPr>
        <p:spPr bwMode="auto">
          <a:xfrm>
            <a:off x="514350" y="6019800"/>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30" name="Title 29"/>
          <p:cNvSpPr>
            <a:spLocks noGrp="1"/>
          </p:cNvSpPr>
          <p:nvPr>
            <p:ph type="title"/>
          </p:nvPr>
        </p:nvSpPr>
        <p:spPr>
          <a:xfrm>
            <a:off x="301752" y="457200"/>
            <a:ext cx="8686800" cy="841248"/>
          </a:xfrm>
        </p:spPr>
        <p:txBody>
          <a:bodyPr/>
          <a:lstStyle/>
          <a:p>
            <a:r>
              <a:rPr kumimoji="0" lang="en-US" smtClean="0"/>
              <a:t>Click to edit Master title style</a:t>
            </a:r>
            <a:endParaRPr kumimoji="0" lang="en-US"/>
          </a:p>
        </p:txBody>
      </p:sp>
      <p:sp>
        <p:nvSpPr>
          <p:cNvPr id="12" name="Date Placeholder 11"/>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21" name="Footer Placeholder 20"/>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3" name="Date Placeholder 2"/>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24" name="Footer Placeholder 23"/>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8" name="Straight Connector 7"/>
          <p:cNvSpPr>
            <a:spLocks noChangeShapeType="1"/>
          </p:cNvSpPr>
          <p:nvPr/>
        </p:nvSpPr>
        <p:spPr bwMode="auto">
          <a:xfrm>
            <a:off x="514350" y="5849117"/>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Title 11"/>
          <p:cNvSpPr>
            <a:spLocks noGrp="1"/>
          </p:cNvSpPr>
          <p:nvPr>
            <p:ph type="title"/>
          </p:nvPr>
        </p:nvSpPr>
        <p:spPr>
          <a:xfrm>
            <a:off x="457200" y="5486400"/>
            <a:ext cx="8458200" cy="520700"/>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idx="2"/>
          </p:nvPr>
        </p:nvSpPr>
        <p:spPr>
          <a:xfrm>
            <a:off x="457200" y="609600"/>
            <a:ext cx="3008313" cy="4800600"/>
          </a:xfrm>
        </p:spPr>
        <p:txBody>
          <a:bodyPr/>
          <a:lstStyle>
            <a:lvl1pPr marL="0" indent="0">
              <a:buNone/>
              <a:defRPr sz="1400"/>
            </a:lvl1pPr>
            <a:lvl2pPr>
              <a:buNone/>
              <a:defRPr sz="1200"/>
            </a:lvl2pPr>
            <a:lvl3pPr>
              <a:buNone/>
              <a:defRPr sz="1000"/>
            </a:lvl3pPr>
            <a:lvl4pPr>
              <a:buNone/>
              <a:defRPr sz="900"/>
            </a:lvl4pPr>
            <a:lvl5pPr>
              <a:buNone/>
              <a:defRPr sz="900"/>
            </a:lvl5pPr>
          </a:lstStyle>
          <a:p>
            <a:pPr lvl="0" eaLnBrk="1" latinLnBrk="0" hangingPunct="1"/>
            <a:r>
              <a:rPr kumimoji="0" lang="en-US" smtClean="0"/>
              <a:t>Click to edit Master text styles</a:t>
            </a:r>
          </a:p>
        </p:txBody>
      </p:sp>
      <p:sp>
        <p:nvSpPr>
          <p:cNvPr id="14" name="Content Placeholder 13"/>
          <p:cNvSpPr>
            <a:spLocks noGrp="1"/>
          </p:cNvSpPr>
          <p:nvPr>
            <p:ph sz="half" idx="1"/>
          </p:nvPr>
        </p:nvSpPr>
        <p:spPr>
          <a:xfrm>
            <a:off x="3575050" y="609600"/>
            <a:ext cx="5340350" cy="4800600"/>
          </a:xfrm>
        </p:spPr>
        <p:txBody>
          <a:bodyPr/>
          <a:lstStyle>
            <a:lvl1pPr>
              <a:defRPr sz="3200"/>
            </a:lvl1pPr>
            <a:lvl2pPr>
              <a:defRPr sz="2800"/>
            </a:lvl2pPr>
            <a:lvl3pPr>
              <a:defRPr sz="2400"/>
            </a:lvl3pPr>
            <a:lvl4pPr>
              <a:defRPr sz="2000"/>
            </a:lvl4pPr>
            <a:lvl5pPr>
              <a:defRPr sz="2000"/>
            </a:lvl5pPr>
          </a:lstStyle>
          <a:p>
            <a:pPr lvl="0" eaLnBrk="1" latinLnBrk="0" hangingPunct="1"/>
            <a:r>
              <a:rPr lang="en-US" smtClean="0"/>
              <a:t>Click to edit Master text styles</a:t>
            </a:r>
          </a:p>
          <a:p>
            <a:pPr lvl="1" eaLnBrk="1" latinLnBrk="0" hangingPunct="1"/>
            <a:r>
              <a:rPr lang="en-US" smtClean="0"/>
              <a:t>Second level</a:t>
            </a:r>
          </a:p>
          <a:p>
            <a:pPr lvl="2" eaLnBrk="1" latinLnBrk="0" hangingPunct="1"/>
            <a:r>
              <a:rPr lang="en-US" smtClean="0"/>
              <a:t>Third level</a:t>
            </a:r>
          </a:p>
          <a:p>
            <a:pPr lvl="3" eaLnBrk="1" latinLnBrk="0" hangingPunct="1"/>
            <a:r>
              <a:rPr lang="en-US" smtClean="0"/>
              <a:t>Fourth level</a:t>
            </a:r>
          </a:p>
          <a:p>
            <a:pPr lvl="4" eaLnBrk="1" latinLnBrk="0" hangingPunct="1"/>
            <a:r>
              <a:rPr lang="en-US" smtClean="0"/>
              <a:t>Fifth level</a:t>
            </a:r>
            <a:endParaRPr kumimoji="0" lang="en-US"/>
          </a:p>
        </p:txBody>
      </p:sp>
      <p:sp>
        <p:nvSpPr>
          <p:cNvPr id="25" name="Date Placeholder 24"/>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29" name="Footer Placeholder 28"/>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6F15528-21DE-4FAA-801E-634DDDAF4B2B}"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3" name="Picture Placeholder 12"/>
          <p:cNvSpPr>
            <a:spLocks noGrp="1"/>
          </p:cNvSpPr>
          <p:nvPr>
            <p:ph type="pic" idx="1"/>
          </p:nvPr>
        </p:nvSpPr>
        <p:spPr>
          <a:xfrm>
            <a:off x="3505200" y="616634"/>
            <a:ext cx="5029200" cy="3657600"/>
          </a:xfrm>
          <a:solidFill>
            <a:schemeClr val="bg1"/>
          </a:solidFill>
          <a:ln w="6350">
            <a:solidFill>
              <a:schemeClr val="accent1"/>
            </a:solidFill>
          </a:ln>
          <a:effectLst>
            <a:reflection blurRad="1000" stA="49000" endA="500" endPos="10000" dist="900" dir="5400000" sy="-90000" algn="bl" rotWithShape="0"/>
          </a:effectLst>
        </p:spPr>
        <p:txBody>
          <a:bodyPr/>
          <a:lstStyle>
            <a:lvl1pPr marL="0" indent="0">
              <a:buNone/>
              <a:defRPr sz="3200"/>
            </a:lvl1pPr>
          </a:lstStyle>
          <a:p>
            <a:r>
              <a:rPr kumimoji="0" lang="en-US" smtClean="0"/>
              <a:t>Click icon to add picture</a:t>
            </a:r>
            <a:endParaRPr kumimoji="0" lang="en-US" dirty="0"/>
          </a:p>
        </p:txBody>
      </p:sp>
      <p:sp>
        <p:nvSpPr>
          <p:cNvPr id="7" name="Date Placeholder 6"/>
          <p:cNvSpPr>
            <a:spLocks noGrp="1"/>
          </p:cNvSpPr>
          <p:nvPr>
            <p:ph type="dt" sz="half" idx="10"/>
          </p:nvPr>
        </p:nvSpPr>
        <p:spPr/>
        <p:txBody>
          <a:bodyPr/>
          <a:lstStyle/>
          <a:p>
            <a:fld id="{1D8BD707-D9CF-40AE-B4C6-C98DA3205C09}" type="datetimeFigureOut">
              <a:rPr lang="en-US" smtClean="0"/>
              <a:pPr/>
              <a:t>29/10/2010</a:t>
            </a:fld>
            <a:endParaRPr lang="en-US"/>
          </a:p>
        </p:txBody>
      </p:sp>
      <p:sp>
        <p:nvSpPr>
          <p:cNvPr id="5" name="Footer Placeholder 4"/>
          <p:cNvSpPr>
            <a:spLocks noGrp="1"/>
          </p:cNvSpPr>
          <p:nvPr>
            <p:ph type="ftr" sz="quarter" idx="11"/>
          </p:nvPr>
        </p:nvSpPr>
        <p:spPr/>
        <p:txBody>
          <a:bodyPr/>
          <a:lstStyle/>
          <a:p>
            <a:endParaRPr lang="en-US"/>
          </a:p>
        </p:txBody>
      </p:sp>
      <p:sp>
        <p:nvSpPr>
          <p:cNvPr id="31" name="Slide Number Placeholder 30"/>
          <p:cNvSpPr>
            <a:spLocks noGrp="1"/>
          </p:cNvSpPr>
          <p:nvPr>
            <p:ph type="sldNum" sz="quarter" idx="12"/>
          </p:nvPr>
        </p:nvSpPr>
        <p:spPr/>
        <p:txBody>
          <a:bodyPr/>
          <a:lstStyle/>
          <a:p>
            <a:fld id="{B6F15528-21DE-4FAA-801E-634DDDAF4B2B}" type="slidenum">
              <a:rPr lang="en-US" smtClean="0"/>
              <a:pPr/>
              <a:t>‹#›</a:t>
            </a:fld>
            <a:endParaRPr lang="en-US"/>
          </a:p>
        </p:txBody>
      </p:sp>
      <p:sp>
        <p:nvSpPr>
          <p:cNvPr id="17" name="Title 16"/>
          <p:cNvSpPr>
            <a:spLocks noGrp="1"/>
          </p:cNvSpPr>
          <p:nvPr>
            <p:ph type="title"/>
          </p:nvPr>
        </p:nvSpPr>
        <p:spPr>
          <a:xfrm>
            <a:off x="381000" y="4993760"/>
            <a:ext cx="5867400" cy="522288"/>
          </a:xfrm>
        </p:spPr>
        <p:txBody>
          <a:bodyPr anchor="ctr"/>
          <a:lstStyle>
            <a:lvl1pPr algn="l">
              <a:buNone/>
              <a:defRPr sz="2000" b="1"/>
            </a:lvl1pPr>
          </a:lstStyle>
          <a:p>
            <a:r>
              <a:rPr kumimoji="0" lang="en-US" smtClean="0"/>
              <a:t>Click to edit Master title style</a:t>
            </a:r>
            <a:endParaRPr kumimoji="0" lang="en-US"/>
          </a:p>
        </p:txBody>
      </p:sp>
      <p:sp>
        <p:nvSpPr>
          <p:cNvPr id="26" name="Text Placeholder 25"/>
          <p:cNvSpPr>
            <a:spLocks noGrp="1"/>
          </p:cNvSpPr>
          <p:nvPr>
            <p:ph type="body" sz="half" idx="2"/>
          </p:nvPr>
        </p:nvSpPr>
        <p:spPr>
          <a:xfrm>
            <a:off x="381000" y="5533218"/>
            <a:ext cx="5867400" cy="768350"/>
          </a:xfrm>
        </p:spPr>
        <p:txBody>
          <a:bodyPr lIns="109728" tIns="0"/>
          <a:lstStyle>
            <a:lvl1pPr marL="0" indent="0">
              <a:buNone/>
              <a:defRPr sz="1400"/>
            </a:lvl1pPr>
            <a:lvl2pPr>
              <a:defRPr sz="1200"/>
            </a:lvl2pPr>
            <a:lvl3pPr>
              <a:defRPr sz="1000"/>
            </a:lvl3pPr>
            <a:lvl4pPr>
              <a:defRPr sz="900"/>
            </a:lvl4pPr>
            <a:lvl5pPr>
              <a:defRPr sz="900"/>
            </a:lvl5pPr>
          </a:lstStyle>
          <a:p>
            <a:pPr lvl="0" eaLnBrk="1" latinLnBrk="0" hangingPunct="1"/>
            <a:r>
              <a:rPr kumimoji="0" lang="en-US" smtClean="0"/>
              <a:t>Click to edit Master text styles</a:t>
            </a:r>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2"/>
      </p:bgRef>
    </p:bg>
    <p:spTree>
      <p:nvGrpSpPr>
        <p:cNvPr id="1" name=""/>
        <p:cNvGrpSpPr/>
        <p:nvPr/>
      </p:nvGrpSpPr>
      <p:grpSpPr>
        <a:xfrm>
          <a:off x="0" y="0"/>
          <a:ext cx="0" cy="0"/>
          <a:chOff x="0" y="0"/>
          <a:chExt cx="0" cy="0"/>
        </a:xfrm>
      </p:grpSpPr>
      <p:sp>
        <p:nvSpPr>
          <p:cNvPr id="7" name="Straight Connector 6"/>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8" name="Text Placeholder 7"/>
          <p:cNvSpPr>
            <a:spLocks noGrp="1"/>
          </p:cNvSpPr>
          <p:nvPr>
            <p:ph type="body" idx="1"/>
          </p:nvPr>
        </p:nvSpPr>
        <p:spPr>
          <a:xfrm>
            <a:off x="304800" y="1554162"/>
            <a:ext cx="8686800" cy="4525963"/>
          </a:xfrm>
          <a:prstGeom prst="rect">
            <a:avLst/>
          </a:prstGeom>
        </p:spPr>
        <p:txBody>
          <a:bodyPr vert="horz">
            <a:normAutofit/>
          </a:bodyPr>
          <a:lstStyle/>
          <a:p>
            <a:pPr lvl="0" eaLnBrk="1" latinLnBrk="0" hangingPunct="1"/>
            <a:r>
              <a:rPr kumimoji="0" lang="en-US" smtClean="0"/>
              <a:t>Click to edit Master text styles</a:t>
            </a:r>
          </a:p>
          <a:p>
            <a:pPr lvl="1" eaLnBrk="1" latinLnBrk="0" hangingPunct="1"/>
            <a:r>
              <a:rPr kumimoji="0" lang="en-US" smtClean="0"/>
              <a:t>Second level</a:t>
            </a:r>
          </a:p>
          <a:p>
            <a:pPr lvl="2" eaLnBrk="1" latinLnBrk="0" hangingPunct="1"/>
            <a:r>
              <a:rPr kumimoji="0" lang="en-US" smtClean="0"/>
              <a:t>Third level</a:t>
            </a:r>
          </a:p>
          <a:p>
            <a:pPr lvl="3" eaLnBrk="1" latinLnBrk="0" hangingPunct="1"/>
            <a:r>
              <a:rPr kumimoji="0" lang="en-US" smtClean="0"/>
              <a:t>Fourth level</a:t>
            </a:r>
          </a:p>
          <a:p>
            <a:pPr lvl="4" eaLnBrk="1" latinLnBrk="0" hangingPunct="1"/>
            <a:r>
              <a:rPr kumimoji="0" lang="en-US" smtClean="0"/>
              <a:t>Fifth level</a:t>
            </a:r>
            <a:endParaRPr kumimoji="0" lang="en-US"/>
          </a:p>
        </p:txBody>
      </p:sp>
      <p:sp>
        <p:nvSpPr>
          <p:cNvPr id="11" name="Date Placeholder 10"/>
          <p:cNvSpPr>
            <a:spLocks noGrp="1"/>
          </p:cNvSpPr>
          <p:nvPr>
            <p:ph type="dt" sz="half" idx="2"/>
          </p:nvPr>
        </p:nvSpPr>
        <p:spPr>
          <a:xfrm>
            <a:off x="6477000" y="76200"/>
            <a:ext cx="2514600" cy="288925"/>
          </a:xfrm>
          <a:prstGeom prst="rect">
            <a:avLst/>
          </a:prstGeom>
        </p:spPr>
        <p:txBody>
          <a:bodyPr vert="horz"/>
          <a:lstStyle>
            <a:lvl1pPr algn="l" eaLnBrk="1" latinLnBrk="0" hangingPunct="1">
              <a:defRPr kumimoji="0" sz="1200">
                <a:solidFill>
                  <a:schemeClr val="accent1">
                    <a:shade val="75000"/>
                  </a:schemeClr>
                </a:solidFill>
              </a:defRPr>
            </a:lvl1pPr>
          </a:lstStyle>
          <a:p>
            <a:fld id="{1D8BD707-D9CF-40AE-B4C6-C98DA3205C09}" type="datetimeFigureOut">
              <a:rPr lang="en-US" smtClean="0"/>
              <a:pPr/>
              <a:t>29/10/2010</a:t>
            </a:fld>
            <a:endParaRPr lang="en-US"/>
          </a:p>
        </p:txBody>
      </p:sp>
      <p:sp>
        <p:nvSpPr>
          <p:cNvPr id="28" name="Footer Placeholder 27"/>
          <p:cNvSpPr>
            <a:spLocks noGrp="1"/>
          </p:cNvSpPr>
          <p:nvPr>
            <p:ph type="ftr" sz="quarter" idx="3"/>
          </p:nvPr>
        </p:nvSpPr>
        <p:spPr>
          <a:xfrm>
            <a:off x="3124200" y="76200"/>
            <a:ext cx="3352800" cy="288925"/>
          </a:xfrm>
          <a:prstGeom prst="rect">
            <a:avLst/>
          </a:prstGeom>
        </p:spPr>
        <p:txBody>
          <a:bodyPr vert="horz"/>
          <a:lstStyle>
            <a:lvl1pPr algn="r" eaLnBrk="1" latinLnBrk="0" hangingPunct="1">
              <a:defRPr kumimoji="0" sz="1200">
                <a:solidFill>
                  <a:schemeClr val="accent1">
                    <a:shade val="75000"/>
                  </a:schemeClr>
                </a:solidFill>
              </a:defRPr>
            </a:lvl1pPr>
          </a:lstStyle>
          <a:p>
            <a:endParaRPr lang="en-US"/>
          </a:p>
        </p:txBody>
      </p:sp>
      <p:sp>
        <p:nvSpPr>
          <p:cNvPr id="5" name="Slide Number Placeholder 4"/>
          <p:cNvSpPr>
            <a:spLocks noGrp="1"/>
          </p:cNvSpPr>
          <p:nvPr>
            <p:ph type="sldNum" sz="quarter" idx="4"/>
          </p:nvPr>
        </p:nvSpPr>
        <p:spPr>
          <a:xfrm>
            <a:off x="8229600" y="6477000"/>
            <a:ext cx="762000" cy="244475"/>
          </a:xfrm>
          <a:prstGeom prst="rect">
            <a:avLst/>
          </a:prstGeom>
        </p:spPr>
        <p:txBody>
          <a:bodyPr vert="horz"/>
          <a:lstStyle>
            <a:lvl1pPr algn="r" eaLnBrk="1" latinLnBrk="0" hangingPunct="1">
              <a:defRPr kumimoji="0" sz="1200">
                <a:solidFill>
                  <a:schemeClr val="accent1">
                    <a:shade val="75000"/>
                  </a:schemeClr>
                </a:solidFill>
              </a:defRPr>
            </a:lvl1pPr>
          </a:lstStyle>
          <a:p>
            <a:fld id="{B6F15528-21DE-4FAA-801E-634DDDAF4B2B}" type="slidenum">
              <a:rPr lang="en-US" smtClean="0"/>
              <a:pPr/>
              <a:t>‹#›</a:t>
            </a:fld>
            <a:endParaRPr lang="en-US"/>
          </a:p>
        </p:txBody>
      </p:sp>
      <p:sp>
        <p:nvSpPr>
          <p:cNvPr id="10" name="Title Placeholder 9"/>
          <p:cNvSpPr>
            <a:spLocks noGrp="1"/>
          </p:cNvSpPr>
          <p:nvPr>
            <p:ph type="title"/>
          </p:nvPr>
        </p:nvSpPr>
        <p:spPr>
          <a:xfrm>
            <a:off x="304800" y="457200"/>
            <a:ext cx="8686800" cy="838200"/>
          </a:xfrm>
          <a:prstGeom prst="rect">
            <a:avLst/>
          </a:prstGeom>
        </p:spPr>
        <p:txBody>
          <a:bodyPr vert="horz" anchor="ctr">
            <a:normAutofit/>
          </a:bodyPr>
          <a:lstStyle/>
          <a:p>
            <a:r>
              <a:rPr kumimoji="0" lang="en-US" smtClean="0"/>
              <a:t>Click to edit Master title style</a:t>
            </a:r>
            <a:endParaRPr kumimoji="0" lang="en-US"/>
          </a:p>
        </p:txBody>
      </p:sp>
      <p:sp>
        <p:nvSpPr>
          <p:cNvPr id="9" name="Straight Connector 8"/>
          <p:cNvSpPr>
            <a:spLocks noChangeShapeType="1"/>
          </p:cNvSpPr>
          <p:nvPr/>
        </p:nvSpPr>
        <p:spPr bwMode="auto">
          <a:xfrm>
            <a:off x="514350" y="1050898"/>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Straight Connector 11"/>
          <p:cNvSpPr>
            <a:spLocks noChangeShapeType="1"/>
          </p:cNvSpPr>
          <p:nvPr/>
        </p:nvSpPr>
        <p:spPr bwMode="auto">
          <a:xfrm>
            <a:off x="514350" y="1057986"/>
            <a:ext cx="8629650" cy="2381"/>
          </a:xfrm>
          <a:prstGeom prst="line">
            <a:avLst/>
          </a:prstGeom>
          <a:noFill/>
          <a:ln w="9525" cap="flat" cmpd="sng" algn="ctr">
            <a:gradFill flip="none" rotWithShape="1">
              <a:gsLst>
                <a:gs pos="0">
                  <a:schemeClr val="accent1">
                    <a:alpha val="0"/>
                  </a:schemeClr>
                </a:gs>
                <a:gs pos="17000">
                  <a:schemeClr val="accent1"/>
                </a:gs>
                <a:gs pos="100000">
                  <a:schemeClr val="accent1"/>
                </a:gs>
              </a:gsLst>
              <a:lin ang="0" scaled="1"/>
              <a:tileRect/>
            </a:gradFill>
            <a:prstDash val="solid"/>
            <a:round/>
            <a:headEnd type="none" w="med" len="med"/>
            <a:tailEnd type="none" w="med" len="med"/>
          </a:ln>
          <a:effectLst/>
        </p:spPr>
        <p:txBody>
          <a:bodyPr vert="horz" wrap="square" lIns="91440" tIns="45720" rIns="91440" bIns="45720" anchor="t" compatLnSpc="1"/>
          <a:lstStyle/>
          <a:p>
            <a:endParaRPr kumimoji="0" lang="en-US"/>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Lst>
  <p:txStyles>
    <p:titleStyle>
      <a:lvl1pPr algn="l" rtl="0" eaLnBrk="1" latinLnBrk="0" hangingPunct="1">
        <a:spcBef>
          <a:spcPct val="0"/>
        </a:spcBef>
        <a:buNone/>
        <a:defRPr kumimoji="0" sz="3600" kern="1200" cap="all" baseline="0">
          <a:solidFill>
            <a:schemeClr val="tx2"/>
          </a:solidFill>
          <a:effectLst>
            <a:reflection blurRad="12700" stA="48000" endA="300" endPos="55000" dir="5400000" sy="-90000" algn="bl" rotWithShape="0"/>
          </a:effectLst>
          <a:latin typeface="+mj-lt"/>
          <a:ea typeface="+mj-ea"/>
          <a:cs typeface="+mj-cs"/>
        </a:defRPr>
      </a:lvl1pPr>
    </p:titleStyle>
    <p:bodyStyle>
      <a:lvl1pPr marL="342900" indent="-342900" algn="l" rtl="0" eaLnBrk="1" latinLnBrk="0" hangingPunct="1">
        <a:spcBef>
          <a:spcPct val="20000"/>
        </a:spcBef>
        <a:buClr>
          <a:schemeClr val="accent1"/>
        </a:buClr>
        <a:buSzPct val="70000"/>
        <a:buFont typeface="Wingdings 2"/>
        <a:buChar char=""/>
        <a:defRPr kumimoji="0" sz="3200" kern="1200">
          <a:solidFill>
            <a:schemeClr val="tx2"/>
          </a:solidFill>
          <a:latin typeface="+mn-lt"/>
          <a:ea typeface="+mn-ea"/>
          <a:cs typeface="+mn-cs"/>
        </a:defRPr>
      </a:lvl1pPr>
      <a:lvl2pPr marL="742950" indent="-285750" algn="l" rtl="0" eaLnBrk="1" latinLnBrk="0" hangingPunct="1">
        <a:spcBef>
          <a:spcPct val="20000"/>
        </a:spcBef>
        <a:buClr>
          <a:schemeClr val="accent1"/>
        </a:buClr>
        <a:buSzPct val="70000"/>
        <a:buFont typeface="Wingdings 2"/>
        <a:buChar char=""/>
        <a:defRPr kumimoji="0" sz="2800" kern="1200">
          <a:solidFill>
            <a:schemeClr val="tx2"/>
          </a:solidFill>
          <a:latin typeface="+mn-lt"/>
          <a:ea typeface="+mn-ea"/>
          <a:cs typeface="+mn-cs"/>
        </a:defRPr>
      </a:lvl2pPr>
      <a:lvl3pPr marL="1143000" indent="-228600" algn="l" rtl="0" eaLnBrk="1" latinLnBrk="0" hangingPunct="1">
        <a:spcBef>
          <a:spcPct val="20000"/>
        </a:spcBef>
        <a:buClr>
          <a:schemeClr val="accent1"/>
        </a:buClr>
        <a:buSzPct val="70000"/>
        <a:buFont typeface="Wingdings 2"/>
        <a:buChar char=""/>
        <a:defRPr kumimoji="0" sz="2400" kern="1200">
          <a:solidFill>
            <a:schemeClr val="tx2"/>
          </a:solidFill>
          <a:latin typeface="+mn-lt"/>
          <a:ea typeface="+mn-ea"/>
          <a:cs typeface="+mn-cs"/>
        </a:defRPr>
      </a:lvl3pPr>
      <a:lvl4pPr marL="1600200" indent="-228600" algn="l" rtl="0" eaLnBrk="1" latinLnBrk="0" hangingPunct="1">
        <a:spcBef>
          <a:spcPct val="20000"/>
        </a:spcBef>
        <a:buClr>
          <a:schemeClr val="accent1"/>
        </a:buClr>
        <a:buSzPct val="70000"/>
        <a:buFont typeface="Wingdings 2"/>
        <a:buChar char=""/>
        <a:defRPr kumimoji="0" sz="2000" kern="1200">
          <a:solidFill>
            <a:schemeClr val="tx2"/>
          </a:solidFill>
          <a:latin typeface="+mn-lt"/>
          <a:ea typeface="+mn-ea"/>
          <a:cs typeface="+mn-cs"/>
        </a:defRPr>
      </a:lvl4pPr>
      <a:lvl5pPr marL="20574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5pPr>
      <a:lvl6pPr marL="2514600" indent="-228600" algn="l" rtl="0" eaLnBrk="1" latinLnBrk="0" hangingPunct="1">
        <a:spcBef>
          <a:spcPct val="20000"/>
        </a:spcBef>
        <a:buClr>
          <a:schemeClr val="accent1"/>
        </a:buClr>
        <a:buSzPct val="60000"/>
        <a:buFont typeface="Wingdings 2"/>
        <a:buChar char=""/>
        <a:defRPr kumimoji="0" sz="1800" kern="1200">
          <a:solidFill>
            <a:schemeClr val="tx2"/>
          </a:solidFill>
          <a:latin typeface="+mn-lt"/>
          <a:ea typeface="+mn-ea"/>
          <a:cs typeface="+mn-cs"/>
        </a:defRPr>
      </a:lvl6pPr>
      <a:lvl7pPr marL="2971800" indent="-228600" algn="l" rtl="0" eaLnBrk="1" latinLnBrk="0" hangingPunct="1">
        <a:spcBef>
          <a:spcPct val="20000"/>
        </a:spcBef>
        <a:buClr>
          <a:schemeClr val="accent1"/>
        </a:buClr>
        <a:buSzPct val="60000"/>
        <a:buFont typeface="Wingdings 2"/>
        <a:buChar char=""/>
        <a:defRPr kumimoji="0" sz="1600" kern="1200">
          <a:solidFill>
            <a:schemeClr val="tx2"/>
          </a:solidFill>
          <a:latin typeface="+mn-lt"/>
          <a:ea typeface="+mn-ea"/>
          <a:cs typeface="+mn-cs"/>
        </a:defRPr>
      </a:lvl7pPr>
      <a:lvl8pPr marL="3429000" indent="-228600" algn="l" rtl="0" eaLnBrk="1" latinLnBrk="0" hangingPunct="1">
        <a:spcBef>
          <a:spcPct val="20000"/>
        </a:spcBef>
        <a:buClr>
          <a:schemeClr val="accent1"/>
        </a:buClr>
        <a:buSzPct val="60000"/>
        <a:buFont typeface="Wingdings 2"/>
        <a:buChar char=""/>
        <a:defRPr kumimoji="0" sz="1600" kern="1200" baseline="0">
          <a:solidFill>
            <a:schemeClr val="tx2"/>
          </a:solidFill>
          <a:latin typeface="+mn-lt"/>
          <a:ea typeface="+mn-ea"/>
          <a:cs typeface="+mn-cs"/>
        </a:defRPr>
      </a:lvl8pPr>
      <a:lvl9pPr marL="3886200" indent="-228600" algn="l" rtl="0" eaLnBrk="1" latinLnBrk="0" hangingPunct="1">
        <a:spcBef>
          <a:spcPct val="20000"/>
        </a:spcBef>
        <a:buClr>
          <a:schemeClr val="accent1"/>
        </a:buClr>
        <a:buSzPct val="60000"/>
        <a:buFont typeface="Wingdings 2"/>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hyperlink" Target="../pics/final/age%20-%20pertusis.bmp" TargetMode="External"/><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hyperlink" Target="../pics/Lung%20Cancer%20Rates%20in%20the%20United%20States,%201930&#8211;1999.bmp" TargetMode="External"/><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hyperlink" Target="../pics/final/Infant%20Mortality%20Rates%20for%202002,%20by%20Race%20and%20Ethnicity%20of%20Mother.bmp" TargetMode="External"/><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3" Type="http://schemas.openxmlformats.org/officeDocument/2006/relationships/hyperlink" Target="../pics/com%20veh%20pt%20source%20.bmp" TargetMode="External"/><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hyperlink" Target="../pics/com%20source%20cont%20curve.bmp" TargetMode="External"/><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pics/Propagated%20Source.bmp" TargetMode="External"/><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hyperlink" Target="../pics/secular%20trend.bmp" TargetMode="External"/><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32.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33.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5.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hyperlink" Target="../pics/case%20series.bmp" TargetMode="External"/><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81000" y="2743200"/>
            <a:ext cx="8458200" cy="1222375"/>
          </a:xfrm>
        </p:spPr>
        <p:txBody>
          <a:bodyPr/>
          <a:lstStyle/>
          <a:p>
            <a:r>
              <a:rPr lang="en-US" dirty="0" smtClean="0"/>
              <a:t>Descriptive Epidemiology</a:t>
            </a:r>
            <a:endParaRPr lang="en-US" dirty="0"/>
          </a:p>
        </p:txBody>
      </p:sp>
      <p:sp>
        <p:nvSpPr>
          <p:cNvPr id="3" name="Subtitle 2"/>
          <p:cNvSpPr>
            <a:spLocks noGrp="1"/>
          </p:cNvSpPr>
          <p:nvPr>
            <p:ph type="subTitle" idx="1"/>
          </p:nvPr>
        </p:nvSpPr>
        <p:spPr>
          <a:xfrm>
            <a:off x="3886200" y="3886200"/>
            <a:ext cx="5029200" cy="1752600"/>
          </a:xfrm>
        </p:spPr>
        <p:txBody>
          <a:bodyPr>
            <a:normAutofit/>
          </a:bodyPr>
          <a:lstStyle/>
          <a:p>
            <a:pPr algn="l"/>
            <a:r>
              <a:rPr lang="en-US" sz="2400" dirty="0" smtClean="0"/>
              <a:t>Presenter – Anil Koparkar</a:t>
            </a:r>
          </a:p>
          <a:p>
            <a:pPr algn="l"/>
            <a:r>
              <a:rPr lang="en-US" sz="2400" dirty="0" smtClean="0"/>
              <a:t>Moderator –Dr. </a:t>
            </a:r>
            <a:r>
              <a:rPr lang="en-US" sz="2400" dirty="0" err="1" smtClean="0"/>
              <a:t>Chetna</a:t>
            </a:r>
            <a:r>
              <a:rPr lang="en-US" sz="2400" dirty="0" smtClean="0"/>
              <a:t> </a:t>
            </a:r>
            <a:r>
              <a:rPr lang="en-US" sz="2400" dirty="0" err="1" smtClean="0"/>
              <a:t>Maliye</a:t>
            </a:r>
            <a:endParaRPr lang="en-US" sz="24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u="sng" dirty="0" smtClean="0"/>
              <a:t>Longitudinal </a:t>
            </a:r>
            <a:r>
              <a:rPr lang="en-US" u="sng" dirty="0" err="1" smtClean="0"/>
              <a:t>vs</a:t>
            </a:r>
            <a:r>
              <a:rPr lang="en-US" u="sng" dirty="0" smtClean="0"/>
              <a:t> Cross Sectional descriptive studies</a:t>
            </a:r>
            <a:endParaRPr lang="en-US" dirty="0"/>
          </a:p>
        </p:txBody>
      </p:sp>
      <p:graphicFrame>
        <p:nvGraphicFramePr>
          <p:cNvPr id="4" name="Content Placeholder 3"/>
          <p:cNvGraphicFramePr>
            <a:graphicFrameLocks noGrp="1"/>
          </p:cNvGraphicFramePr>
          <p:nvPr>
            <p:ph idx="1"/>
          </p:nvPr>
        </p:nvGraphicFramePr>
        <p:xfrm>
          <a:off x="304800" y="1554162"/>
          <a:ext cx="8686800" cy="5303838"/>
        </p:xfrm>
        <a:graphic>
          <a:graphicData uri="http://schemas.openxmlformats.org/drawingml/2006/table">
            <a:tbl>
              <a:tblPr firstRow="1" bandRow="1">
                <a:tableStyleId>{5C22544A-7EE6-4342-B048-85BDC9FD1C3A}</a:tableStyleId>
              </a:tblPr>
              <a:tblGrid>
                <a:gridCol w="4343400"/>
                <a:gridCol w="4343400"/>
              </a:tblGrid>
              <a:tr h="894908">
                <a:tc>
                  <a:txBody>
                    <a:bodyPr/>
                    <a:lstStyle/>
                    <a:p>
                      <a:pPr marL="0" marR="0">
                        <a:lnSpc>
                          <a:spcPct val="115000"/>
                        </a:lnSpc>
                        <a:spcBef>
                          <a:spcPts val="0"/>
                        </a:spcBef>
                        <a:spcAft>
                          <a:spcPts val="0"/>
                        </a:spcAft>
                      </a:pPr>
                      <a:r>
                        <a:rPr lang="en-US" sz="2400" dirty="0" smtClean="0">
                          <a:solidFill>
                            <a:srgbClr val="000000"/>
                          </a:solidFill>
                          <a:latin typeface="Arial"/>
                          <a:ea typeface="CaxtonBT-Book"/>
                          <a:cs typeface="Times New Roman"/>
                        </a:rPr>
                        <a:t>Cross </a:t>
                      </a:r>
                      <a:r>
                        <a:rPr lang="en-US" sz="2400" dirty="0">
                          <a:solidFill>
                            <a:srgbClr val="000000"/>
                          </a:solidFill>
                          <a:latin typeface="Arial"/>
                          <a:ea typeface="CaxtonBT-Book"/>
                          <a:cs typeface="Times New Roman"/>
                        </a:rPr>
                        <a:t>sectional study</a:t>
                      </a:r>
                      <a:endParaRPr lang="en-US" sz="18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400" dirty="0" smtClean="0">
                          <a:solidFill>
                            <a:srgbClr val="000000"/>
                          </a:solidFill>
                          <a:latin typeface="Arial"/>
                          <a:ea typeface="CaxtonBT-Book"/>
                          <a:cs typeface="Times New Roman"/>
                        </a:rPr>
                        <a:t>Longitudinal </a:t>
                      </a:r>
                      <a:r>
                        <a:rPr lang="en-US" sz="2400" dirty="0">
                          <a:solidFill>
                            <a:srgbClr val="000000"/>
                          </a:solidFill>
                          <a:latin typeface="Arial"/>
                          <a:ea typeface="CaxtonBT-Book"/>
                          <a:cs typeface="Times New Roman"/>
                        </a:rPr>
                        <a:t>study</a:t>
                      </a:r>
                      <a:endParaRPr lang="en-US" sz="1800" dirty="0">
                        <a:latin typeface="Calibri"/>
                        <a:ea typeface="Times New Roman"/>
                        <a:cs typeface="Times New Roman"/>
                      </a:endParaRPr>
                    </a:p>
                  </a:txBody>
                  <a:tcPr marL="72390" marR="72390" marT="0" marB="0"/>
                </a:tc>
              </a:tr>
              <a:tr h="1776327">
                <a:tc>
                  <a:txBody>
                    <a:bodyPr/>
                    <a:lstStyle/>
                    <a:p>
                      <a:pPr marL="0" marR="0">
                        <a:lnSpc>
                          <a:spcPct val="115000"/>
                        </a:lnSpc>
                        <a:spcBef>
                          <a:spcPts val="0"/>
                        </a:spcBef>
                        <a:spcAft>
                          <a:spcPts val="0"/>
                        </a:spcAft>
                      </a:pPr>
                      <a:r>
                        <a:rPr lang="en-US" sz="2000" dirty="0" smtClean="0">
                          <a:latin typeface="Arial"/>
                          <a:ea typeface="CaxtonBT-Book"/>
                          <a:cs typeface="Times New Roman"/>
                        </a:rPr>
                        <a:t>To </a:t>
                      </a:r>
                      <a:r>
                        <a:rPr lang="en-US" sz="2000" dirty="0">
                          <a:latin typeface="Arial"/>
                          <a:ea typeface="CaxtonBT-Book"/>
                          <a:cs typeface="Times New Roman"/>
                        </a:rPr>
                        <a:t>know prevalence, mean, pattern of disease, etc.</a:t>
                      </a:r>
                      <a:endParaRPr lang="en-US" sz="16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000" dirty="0" smtClean="0">
                          <a:latin typeface="Arial"/>
                          <a:ea typeface="CaxtonBT-Book"/>
                          <a:cs typeface="Times New Roman"/>
                        </a:rPr>
                        <a:t>To </a:t>
                      </a:r>
                      <a:r>
                        <a:rPr lang="en-US" sz="2000" dirty="0">
                          <a:latin typeface="Arial"/>
                          <a:ea typeface="CaxtonBT-Book"/>
                          <a:cs typeface="Times New Roman"/>
                        </a:rPr>
                        <a:t>know incidence, </a:t>
                      </a:r>
                      <a:r>
                        <a:rPr lang="en-US" sz="2000" dirty="0">
                          <a:solidFill>
                            <a:srgbClr val="000000"/>
                          </a:solidFill>
                          <a:latin typeface="Arial"/>
                          <a:ea typeface="CaxtonBT-Book"/>
                          <a:cs typeface="Times New Roman"/>
                        </a:rPr>
                        <a:t>natural history of a disease, health related natural phenomena, trend of a disease or health - related phenomena</a:t>
                      </a:r>
                      <a:endParaRPr lang="en-US" sz="1600" dirty="0">
                        <a:latin typeface="Calibri"/>
                        <a:ea typeface="Times New Roman"/>
                        <a:cs typeface="Times New Roman"/>
                      </a:endParaRPr>
                    </a:p>
                  </a:txBody>
                  <a:tcPr marL="72390" marR="72390" marT="0" marB="0"/>
                </a:tc>
              </a:tr>
              <a:tr h="894908">
                <a:tc>
                  <a:txBody>
                    <a:bodyPr/>
                    <a:lstStyle/>
                    <a:p>
                      <a:pPr marL="0" marR="0">
                        <a:lnSpc>
                          <a:spcPct val="115000"/>
                        </a:lnSpc>
                        <a:spcBef>
                          <a:spcPts val="0"/>
                        </a:spcBef>
                        <a:spcAft>
                          <a:spcPts val="0"/>
                        </a:spcAft>
                      </a:pPr>
                      <a:r>
                        <a:rPr lang="en-US" sz="2000" dirty="0" smtClean="0">
                          <a:solidFill>
                            <a:srgbClr val="000000"/>
                          </a:solidFill>
                          <a:latin typeface="Arial"/>
                          <a:ea typeface="CaxtonBT-Book"/>
                          <a:cs typeface="Times New Roman"/>
                        </a:rPr>
                        <a:t>researcher </a:t>
                      </a:r>
                      <a:r>
                        <a:rPr lang="en-US" sz="2000" dirty="0">
                          <a:solidFill>
                            <a:srgbClr val="000000"/>
                          </a:solidFill>
                          <a:latin typeface="Arial"/>
                          <a:ea typeface="CaxtonBT-Book"/>
                          <a:cs typeface="Times New Roman"/>
                        </a:rPr>
                        <a:t>examines </a:t>
                      </a:r>
                      <a:r>
                        <a:rPr lang="en-US" sz="2000" dirty="0" smtClean="0">
                          <a:solidFill>
                            <a:srgbClr val="000000"/>
                          </a:solidFill>
                          <a:latin typeface="Arial"/>
                          <a:ea typeface="CaxtonBT-Book"/>
                          <a:cs typeface="Times New Roman"/>
                        </a:rPr>
                        <a:t>only </a:t>
                      </a:r>
                      <a:r>
                        <a:rPr lang="en-US" sz="2000" dirty="0">
                          <a:solidFill>
                            <a:srgbClr val="000000"/>
                          </a:solidFill>
                          <a:latin typeface="Arial"/>
                          <a:ea typeface="CaxtonBT-Book"/>
                          <a:cs typeface="Times New Roman"/>
                        </a:rPr>
                        <a:t>once</a:t>
                      </a:r>
                      <a:endParaRPr lang="en-US" sz="16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000" dirty="0" smtClean="0">
                          <a:solidFill>
                            <a:srgbClr val="000000"/>
                          </a:solidFill>
                          <a:latin typeface="Arial"/>
                          <a:ea typeface="CaxtonBT-Book"/>
                          <a:cs typeface="Times New Roman"/>
                        </a:rPr>
                        <a:t>subject examined </a:t>
                      </a:r>
                      <a:r>
                        <a:rPr lang="en-US" sz="2000" i="1" dirty="0">
                          <a:solidFill>
                            <a:srgbClr val="000000"/>
                          </a:solidFill>
                          <a:latin typeface="Arial"/>
                          <a:ea typeface="CaxtonBT-Book"/>
                          <a:cs typeface="Times New Roman"/>
                        </a:rPr>
                        <a:t>at least </a:t>
                      </a:r>
                      <a:r>
                        <a:rPr lang="en-US" sz="2000" dirty="0">
                          <a:solidFill>
                            <a:srgbClr val="000000"/>
                          </a:solidFill>
                          <a:latin typeface="Arial"/>
                          <a:ea typeface="CaxtonBT-Book"/>
                          <a:cs typeface="Times New Roman"/>
                        </a:rPr>
                        <a:t>twice</a:t>
                      </a:r>
                      <a:endParaRPr lang="en-US" sz="1600" dirty="0">
                        <a:latin typeface="Calibri"/>
                        <a:ea typeface="Times New Roman"/>
                        <a:cs typeface="Times New Roman"/>
                      </a:endParaRPr>
                    </a:p>
                  </a:txBody>
                  <a:tcPr marL="72390" marR="72390" marT="0" marB="0"/>
                </a:tc>
              </a:tr>
              <a:tr h="553475">
                <a:tc>
                  <a:txBody>
                    <a:bodyPr/>
                    <a:lstStyle/>
                    <a:p>
                      <a:pPr marL="0" marR="0">
                        <a:lnSpc>
                          <a:spcPct val="115000"/>
                        </a:lnSpc>
                        <a:spcBef>
                          <a:spcPts val="0"/>
                        </a:spcBef>
                        <a:spcAft>
                          <a:spcPts val="0"/>
                        </a:spcAft>
                      </a:pPr>
                      <a:r>
                        <a:rPr lang="en-US" sz="2000" dirty="0">
                          <a:solidFill>
                            <a:srgbClr val="000000"/>
                          </a:solidFill>
                          <a:latin typeface="Arial"/>
                          <a:ea typeface="CaxtonBT-Book"/>
                          <a:cs typeface="Times New Roman"/>
                        </a:rPr>
                        <a:t>gives us the “prevalence”</a:t>
                      </a:r>
                      <a:endParaRPr lang="en-US" sz="16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000">
                          <a:solidFill>
                            <a:srgbClr val="000000"/>
                          </a:solidFill>
                          <a:latin typeface="Arial"/>
                          <a:ea typeface="CaxtonBT-Book"/>
                          <a:cs typeface="Times New Roman"/>
                        </a:rPr>
                        <a:t>gives us the “incidence”.</a:t>
                      </a:r>
                      <a:endParaRPr lang="en-US" sz="1600">
                        <a:latin typeface="Calibri"/>
                        <a:ea typeface="Times New Roman"/>
                        <a:cs typeface="Times New Roman"/>
                      </a:endParaRPr>
                    </a:p>
                  </a:txBody>
                  <a:tcPr marL="72390" marR="72390" marT="0" marB="0"/>
                </a:tc>
              </a:tr>
              <a:tr h="1184220">
                <a:tc>
                  <a:txBody>
                    <a:bodyPr/>
                    <a:lstStyle/>
                    <a:p>
                      <a:pPr marL="0" marR="0">
                        <a:lnSpc>
                          <a:spcPct val="115000"/>
                        </a:lnSpc>
                        <a:spcBef>
                          <a:spcPts val="0"/>
                        </a:spcBef>
                        <a:spcAft>
                          <a:spcPts val="0"/>
                        </a:spcAft>
                      </a:pPr>
                      <a:r>
                        <a:rPr lang="en-US" sz="2000" dirty="0" smtClean="0">
                          <a:latin typeface="Arial"/>
                          <a:ea typeface="CaxtonBT-Book"/>
                          <a:cs typeface="Times New Roman"/>
                        </a:rPr>
                        <a:t>Less time consuming &amp; easy</a:t>
                      </a:r>
                      <a:endParaRPr lang="en-US" sz="16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000" dirty="0" smtClean="0">
                          <a:latin typeface="Arial"/>
                          <a:ea typeface="CaxtonBT-Book"/>
                          <a:cs typeface="Times New Roman"/>
                        </a:rPr>
                        <a:t>Should be preferred</a:t>
                      </a:r>
                      <a:r>
                        <a:rPr lang="en-US" sz="2000" baseline="0" dirty="0" smtClean="0">
                          <a:latin typeface="Arial"/>
                          <a:ea typeface="CaxtonBT-Book"/>
                          <a:cs typeface="Times New Roman"/>
                        </a:rPr>
                        <a:t> when possible </a:t>
                      </a:r>
                      <a:r>
                        <a:rPr lang="en-US" sz="2000" dirty="0" smtClean="0">
                          <a:latin typeface="Arial"/>
                          <a:ea typeface="CaxtonBT-Book"/>
                          <a:cs typeface="Times New Roman"/>
                        </a:rPr>
                        <a:t>, </a:t>
                      </a:r>
                      <a:r>
                        <a:rPr lang="en-US" sz="2000" dirty="0">
                          <a:latin typeface="Arial"/>
                          <a:ea typeface="CaxtonBT-Book"/>
                          <a:cs typeface="Times New Roman"/>
                        </a:rPr>
                        <a:t>but often a difficult </a:t>
                      </a:r>
                      <a:r>
                        <a:rPr lang="en-US" sz="2000" dirty="0" smtClean="0">
                          <a:latin typeface="Arial"/>
                          <a:ea typeface="CaxtonBT-Book"/>
                          <a:cs typeface="Times New Roman"/>
                        </a:rPr>
                        <a:t>way.</a:t>
                      </a:r>
                      <a:endParaRPr lang="en-US" sz="1600" dirty="0">
                        <a:latin typeface="Calibri"/>
                        <a:ea typeface="Times New Roman"/>
                        <a:cs typeface="Times New Roman"/>
                      </a:endParaRPr>
                    </a:p>
                  </a:txBody>
                  <a:tcPr marL="72390" marR="72390" marT="0" marB="0"/>
                </a:tc>
              </a:tr>
            </a:tbl>
          </a:graphicData>
        </a:graphic>
      </p:graphicFrame>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normAutofit fontScale="90000"/>
          </a:bodyPr>
          <a:lstStyle/>
          <a:p>
            <a:r>
              <a:rPr lang="en-US" b="1" dirty="0" smtClean="0"/>
              <a:t>Epidemiological Descriptions according to Person, Place and Time</a:t>
            </a:r>
            <a:endParaRPr lang="en-US" dirty="0"/>
          </a:p>
        </p:txBody>
      </p:sp>
      <p:sp>
        <p:nvSpPr>
          <p:cNvPr id="3" name="Subtitle 2"/>
          <p:cNvSpPr>
            <a:spLocks noGrp="1"/>
          </p:cNvSpPr>
          <p:nvPr>
            <p:ph type="subTitle" idx="1"/>
          </p:nvPr>
        </p:nvSpPr>
        <p:spPr/>
        <p:txBody>
          <a:bodyPr/>
          <a:lstStyle/>
          <a:p>
            <a:endParaRPr lang="en-US"/>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Descriptions according to Person</a:t>
            </a:r>
            <a:endParaRPr lang="en-US" dirty="0"/>
          </a:p>
        </p:txBody>
      </p:sp>
      <p:sp>
        <p:nvSpPr>
          <p:cNvPr id="3" name="Content Placeholder 2"/>
          <p:cNvSpPr>
            <a:spLocks noGrp="1"/>
          </p:cNvSpPr>
          <p:nvPr>
            <p:ph idx="1"/>
          </p:nvPr>
        </p:nvSpPr>
        <p:spPr/>
        <p:txBody>
          <a:bodyPr>
            <a:normAutofit fontScale="92500" lnSpcReduction="20000"/>
          </a:bodyPr>
          <a:lstStyle/>
          <a:p>
            <a:pPr>
              <a:buNone/>
            </a:pPr>
            <a:r>
              <a:rPr lang="en-US" sz="4000" b="1" dirty="0" smtClean="0">
                <a:hlinkClick r:id="rId3" action="ppaction://hlinkfile"/>
              </a:rPr>
              <a:t>Age</a:t>
            </a:r>
            <a:r>
              <a:rPr lang="en-US" sz="4000" b="1" dirty="0" smtClean="0"/>
              <a:t>:</a:t>
            </a:r>
            <a:endParaRPr lang="en-US" sz="4000" dirty="0" smtClean="0"/>
          </a:p>
          <a:p>
            <a:r>
              <a:rPr lang="en-US" dirty="0" smtClean="0"/>
              <a:t>Distribution of the disease according to “age - specific” rates.</a:t>
            </a:r>
          </a:p>
          <a:p>
            <a:pPr lvl="1"/>
            <a:r>
              <a:rPr lang="en-US" dirty="0" smtClean="0"/>
              <a:t>Death rates</a:t>
            </a:r>
          </a:p>
          <a:p>
            <a:pPr lvl="2"/>
            <a:r>
              <a:rPr lang="en-US" dirty="0" smtClean="0"/>
              <a:t>Highest during infant, preschool age &amp; extreme old age, </a:t>
            </a:r>
          </a:p>
          <a:p>
            <a:pPr lvl="2"/>
            <a:r>
              <a:rPr lang="en-US" dirty="0" smtClean="0"/>
              <a:t>Lowest during 5 - 24 years group</a:t>
            </a:r>
          </a:p>
          <a:p>
            <a:pPr lvl="1"/>
            <a:r>
              <a:rPr lang="en-US" dirty="0" smtClean="0"/>
              <a:t>Measles in childhood, cancer in middle age, atherosclerosis in old age is common</a:t>
            </a:r>
          </a:p>
          <a:p>
            <a:pPr lvl="1"/>
            <a:r>
              <a:rPr lang="en-US" dirty="0" smtClean="0"/>
              <a:t>non - communicable (chronic) diseases - rising trend during middle age. </a:t>
            </a:r>
          </a:p>
          <a:p>
            <a:pPr lvl="1"/>
            <a:r>
              <a:rPr lang="en-US" dirty="0" smtClean="0"/>
              <a:t>Bimodality</a:t>
            </a:r>
            <a:endParaRPr lang="en-US" dirty="0"/>
          </a:p>
        </p:txBody>
      </p:sp>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0"/>
            <a:ext cx="8686800" cy="838200"/>
          </a:xfrm>
        </p:spPr>
        <p:txBody>
          <a:bodyPr>
            <a:normAutofit/>
          </a:bodyPr>
          <a:lstStyle/>
          <a:p>
            <a:r>
              <a:rPr lang="en-US" sz="2000" b="1" dirty="0" smtClean="0"/>
              <a:t>according to Person….    (Cont.)</a:t>
            </a:r>
            <a:endParaRPr lang="en-US" sz="2000" dirty="0"/>
          </a:p>
        </p:txBody>
      </p:sp>
      <p:sp>
        <p:nvSpPr>
          <p:cNvPr id="3" name="Content Placeholder 2"/>
          <p:cNvSpPr>
            <a:spLocks noGrp="1"/>
          </p:cNvSpPr>
          <p:nvPr>
            <p:ph idx="1"/>
          </p:nvPr>
        </p:nvSpPr>
        <p:spPr>
          <a:xfrm>
            <a:off x="304800" y="990600"/>
            <a:ext cx="8686800" cy="5089525"/>
          </a:xfrm>
        </p:spPr>
        <p:txBody>
          <a:bodyPr>
            <a:normAutofit fontScale="92500" lnSpcReduction="20000"/>
          </a:bodyPr>
          <a:lstStyle/>
          <a:p>
            <a:pPr>
              <a:buNone/>
            </a:pPr>
            <a:r>
              <a:rPr lang="en-US" sz="4600" b="1" dirty="0" smtClean="0">
                <a:hlinkClick r:id="rId3" action="ppaction://hlinkfile"/>
              </a:rPr>
              <a:t>Sex:</a:t>
            </a:r>
            <a:r>
              <a:rPr lang="en-US" sz="4600" dirty="0" smtClean="0"/>
              <a:t> </a:t>
            </a:r>
          </a:p>
          <a:p>
            <a:pPr>
              <a:buNone/>
            </a:pPr>
            <a:endParaRPr lang="en-US" sz="4600" dirty="0" smtClean="0"/>
          </a:p>
          <a:p>
            <a:r>
              <a:rPr lang="en-US" sz="3600" dirty="0" smtClean="0"/>
              <a:t>Some diseases more common in females- gall bladder and thyroid; CHD, AIDS,IHD, peptic ulcer, inguinal hernia, accidents and lung cancer is less common.</a:t>
            </a:r>
          </a:p>
          <a:p>
            <a:endParaRPr lang="en-US" sz="3600" dirty="0" smtClean="0"/>
          </a:p>
          <a:p>
            <a:r>
              <a:rPr lang="en-US" sz="3600" dirty="0" smtClean="0"/>
              <a:t>The sex related differences may be due to </a:t>
            </a:r>
            <a:r>
              <a:rPr lang="en-US" sz="3600" b="1" dirty="0" smtClean="0"/>
              <a:t>hormonal</a:t>
            </a:r>
            <a:r>
              <a:rPr lang="en-US" sz="3600" dirty="0" smtClean="0"/>
              <a:t> or other </a:t>
            </a:r>
            <a:r>
              <a:rPr lang="en-US" sz="3600" b="1" dirty="0" smtClean="0"/>
              <a:t>biological differences </a:t>
            </a:r>
            <a:r>
              <a:rPr lang="en-US" sz="3600" dirty="0" smtClean="0"/>
              <a:t>or due to differences in attitude towards life.</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066800"/>
            <a:ext cx="8686800" cy="5013325"/>
          </a:xfrm>
        </p:spPr>
        <p:txBody>
          <a:bodyPr>
            <a:normAutofit lnSpcReduction="10000"/>
          </a:bodyPr>
          <a:lstStyle/>
          <a:p>
            <a:pPr>
              <a:buNone/>
            </a:pPr>
            <a:r>
              <a:rPr lang="en-US" b="1" dirty="0" smtClean="0">
                <a:hlinkClick r:id="rId3" action="ppaction://hlinkfile"/>
              </a:rPr>
              <a:t>Ethnic Group</a:t>
            </a:r>
            <a:endParaRPr lang="en-US" b="1" dirty="0" smtClean="0"/>
          </a:p>
          <a:p>
            <a:r>
              <a:rPr lang="en-US" dirty="0" smtClean="0"/>
              <a:t>group of persons who have a greater degree of homogeneity than the population at large in respect of biologic inheritance and present day customs</a:t>
            </a:r>
            <a:endParaRPr lang="en-US" b="1" dirty="0" smtClean="0"/>
          </a:p>
          <a:p>
            <a:r>
              <a:rPr lang="en-US" b="1" dirty="0" smtClean="0"/>
              <a:t>categories of variables </a:t>
            </a:r>
            <a:endParaRPr lang="en-US" dirty="0" smtClean="0"/>
          </a:p>
          <a:p>
            <a:pPr lvl="1"/>
            <a:r>
              <a:rPr lang="en-US" dirty="0" smtClean="0"/>
              <a:t>Race - e.g. Mongoloid, Caucasian &amp; Negroid.</a:t>
            </a:r>
          </a:p>
          <a:p>
            <a:pPr lvl="1"/>
            <a:r>
              <a:rPr lang="en-US" dirty="0" smtClean="0"/>
              <a:t>Nativity - e.g. European, Indian, Chinese etc.</a:t>
            </a:r>
          </a:p>
          <a:p>
            <a:pPr lvl="1"/>
            <a:r>
              <a:rPr lang="en-US" dirty="0" smtClean="0"/>
              <a:t>Religion</a:t>
            </a:r>
          </a:p>
          <a:p>
            <a:pPr lvl="1"/>
            <a:r>
              <a:rPr lang="en-US" dirty="0" smtClean="0"/>
              <a:t>Local reproductive and social units(Cast) </a:t>
            </a:r>
            <a:endParaRPr lang="en-US" dirty="0"/>
          </a:p>
        </p:txBody>
      </p:sp>
      <p:sp>
        <p:nvSpPr>
          <p:cNvPr id="9" name="Title 1"/>
          <p:cNvSpPr>
            <a:spLocks noGrp="1"/>
          </p:cNvSpPr>
          <p:nvPr>
            <p:ph type="title"/>
          </p:nvPr>
        </p:nvSpPr>
        <p:spPr>
          <a:xfrm>
            <a:off x="457200" y="0"/>
            <a:ext cx="8686800" cy="838200"/>
          </a:xfrm>
        </p:spPr>
        <p:txBody>
          <a:bodyPr>
            <a:normAutofit/>
          </a:bodyPr>
          <a:lstStyle/>
          <a:p>
            <a:r>
              <a:rPr lang="en-US" sz="2000" b="1" dirty="0" smtClean="0"/>
              <a:t>according to Person….    (Cont.)</a:t>
            </a:r>
            <a:endParaRPr lang="en-US" sz="2000" dirty="0"/>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86800" cy="5715000"/>
          </a:xfrm>
        </p:spPr>
        <p:txBody>
          <a:bodyPr>
            <a:normAutofit fontScale="25000" lnSpcReduction="20000"/>
          </a:bodyPr>
          <a:lstStyle/>
          <a:p>
            <a:pPr>
              <a:buNone/>
            </a:pPr>
            <a:r>
              <a:rPr lang="en-US" sz="9600" b="1" dirty="0" smtClean="0"/>
              <a:t>4. Social Class </a:t>
            </a:r>
            <a:r>
              <a:rPr lang="en-US" sz="9600" dirty="0" smtClean="0"/>
              <a:t>: </a:t>
            </a:r>
          </a:p>
          <a:p>
            <a:r>
              <a:rPr lang="en-US" sz="9600" dirty="0" smtClean="0"/>
              <a:t>independent risk factor for the disease or it may be indirectly associated.</a:t>
            </a:r>
          </a:p>
          <a:p>
            <a:r>
              <a:rPr lang="en-US" sz="9600" dirty="0" smtClean="0"/>
              <a:t>Commonly used scales </a:t>
            </a:r>
          </a:p>
          <a:p>
            <a:pPr lvl="1"/>
            <a:r>
              <a:rPr lang="en-US" sz="9600" u="sng" dirty="0" smtClean="0"/>
              <a:t>Prasad’s scale </a:t>
            </a:r>
            <a:r>
              <a:rPr lang="en-US" sz="9600" dirty="0" smtClean="0"/>
              <a:t>based on per capita per month income &amp;</a:t>
            </a:r>
          </a:p>
          <a:p>
            <a:pPr lvl="1"/>
            <a:r>
              <a:rPr lang="en-US" sz="9600" u="sng" dirty="0" err="1" smtClean="0"/>
              <a:t>Kuppuswamy</a:t>
            </a:r>
            <a:r>
              <a:rPr lang="en-US" sz="9600" u="sng" dirty="0" smtClean="0"/>
              <a:t> scale </a:t>
            </a:r>
            <a:r>
              <a:rPr lang="en-US" sz="9600" dirty="0" smtClean="0"/>
              <a:t>which takes an </a:t>
            </a:r>
            <a:r>
              <a:rPr lang="en-US" sz="9600" dirty="0" err="1" smtClean="0"/>
              <a:t>ordinally</a:t>
            </a:r>
            <a:r>
              <a:rPr lang="en-US" sz="9600" dirty="0" smtClean="0"/>
              <a:t> scaled combination of education, occupation and income. </a:t>
            </a:r>
          </a:p>
          <a:p>
            <a:pPr>
              <a:buNone/>
            </a:pPr>
            <a:r>
              <a:rPr lang="en-US" sz="9600" dirty="0" smtClean="0"/>
              <a:t> </a:t>
            </a:r>
          </a:p>
          <a:p>
            <a:pPr>
              <a:buNone/>
            </a:pPr>
            <a:r>
              <a:rPr lang="en-US" sz="9600" b="1" dirty="0" smtClean="0"/>
              <a:t>5. Occupation </a:t>
            </a:r>
            <a:r>
              <a:rPr lang="en-US" sz="9600" dirty="0" smtClean="0"/>
              <a:t>: </a:t>
            </a:r>
          </a:p>
          <a:p>
            <a:r>
              <a:rPr lang="en-US" sz="9600" dirty="0" smtClean="0"/>
              <a:t>The </a:t>
            </a:r>
            <a:r>
              <a:rPr lang="en-US" sz="9600" i="1" dirty="0" smtClean="0"/>
              <a:t>stress of occupation</a:t>
            </a:r>
            <a:r>
              <a:rPr lang="en-US" sz="9600" dirty="0" smtClean="0"/>
              <a:t> and </a:t>
            </a:r>
            <a:r>
              <a:rPr lang="en-US" sz="9600" i="1" dirty="0" smtClean="0"/>
              <a:t>exposure</a:t>
            </a:r>
            <a:r>
              <a:rPr lang="en-US" sz="9600" dirty="0" smtClean="0"/>
              <a:t> to various physical, chemical and biological disease agents therein, may be associated with high occurrence of such diseases. </a:t>
            </a:r>
          </a:p>
          <a:p>
            <a:r>
              <a:rPr lang="en-US" sz="9600" dirty="0" smtClean="0"/>
              <a:t>On the other hand, entry into occupation is itself likely to be related to particular physical (e.g. soldiers) and mental (e.g. Doctors) capabilities</a:t>
            </a:r>
          </a:p>
          <a:p>
            <a:endParaRPr lang="en-US" dirty="0"/>
          </a:p>
        </p:txBody>
      </p:sp>
      <p:sp>
        <p:nvSpPr>
          <p:cNvPr id="6" name="Title 1"/>
          <p:cNvSpPr>
            <a:spLocks noGrp="1"/>
          </p:cNvSpPr>
          <p:nvPr>
            <p:ph type="title"/>
          </p:nvPr>
        </p:nvSpPr>
        <p:spPr>
          <a:xfrm>
            <a:off x="457200" y="0"/>
            <a:ext cx="8686800" cy="838200"/>
          </a:xfrm>
        </p:spPr>
        <p:txBody>
          <a:bodyPr>
            <a:normAutofit/>
          </a:bodyPr>
          <a:lstStyle/>
          <a:p>
            <a:r>
              <a:rPr lang="en-US" sz="2000" b="1" dirty="0" smtClean="0"/>
              <a:t>according to Person….    (Cont.)</a:t>
            </a:r>
            <a:endParaRPr lang="en-US" sz="2000" dirty="0"/>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143000"/>
            <a:ext cx="8686800" cy="5715000"/>
          </a:xfrm>
        </p:spPr>
        <p:txBody>
          <a:bodyPr>
            <a:noAutofit/>
          </a:bodyPr>
          <a:lstStyle/>
          <a:p>
            <a:pPr>
              <a:buNone/>
            </a:pPr>
            <a:r>
              <a:rPr lang="en-US" sz="2200" b="1" dirty="0" smtClean="0"/>
              <a:t>6.   Education </a:t>
            </a:r>
            <a:r>
              <a:rPr lang="en-US" sz="2200" dirty="0" smtClean="0"/>
              <a:t>: </a:t>
            </a:r>
          </a:p>
          <a:p>
            <a:r>
              <a:rPr lang="en-US" sz="2200" dirty="0" smtClean="0"/>
              <a:t>Education  - improved level of knowledge - reduced risk of disease. </a:t>
            </a:r>
          </a:p>
          <a:p>
            <a:r>
              <a:rPr lang="en-US" sz="2200" dirty="0" smtClean="0"/>
              <a:t>level of formal education illiterate, just literate (</a:t>
            </a:r>
            <a:r>
              <a:rPr lang="en-US" sz="2200" dirty="0" err="1" smtClean="0"/>
              <a:t>upto</a:t>
            </a:r>
            <a:r>
              <a:rPr lang="en-US" sz="2200" dirty="0" smtClean="0"/>
              <a:t> 5th standard), </a:t>
            </a:r>
            <a:r>
              <a:rPr lang="en-US" sz="2200" dirty="0" err="1" smtClean="0"/>
              <a:t>upto</a:t>
            </a:r>
            <a:r>
              <a:rPr lang="en-US" sz="2200" dirty="0" smtClean="0"/>
              <a:t> matriculation, </a:t>
            </a:r>
            <a:r>
              <a:rPr lang="en-US" sz="2200" dirty="0" err="1" smtClean="0"/>
              <a:t>upto</a:t>
            </a:r>
            <a:r>
              <a:rPr lang="en-US" sz="2200" dirty="0" smtClean="0"/>
              <a:t> college, graduate, and post - graduate or Doctoral level.</a:t>
            </a:r>
          </a:p>
          <a:p>
            <a:pPr>
              <a:buNone/>
            </a:pPr>
            <a:endParaRPr lang="en-US" sz="2200" dirty="0" smtClean="0"/>
          </a:p>
          <a:p>
            <a:pPr>
              <a:buNone/>
            </a:pPr>
            <a:r>
              <a:rPr lang="en-US" sz="2200" b="1" dirty="0" smtClean="0"/>
              <a:t>7. Marital Status </a:t>
            </a:r>
            <a:r>
              <a:rPr lang="en-US" sz="2200" dirty="0" smtClean="0"/>
              <a:t>: </a:t>
            </a:r>
          </a:p>
          <a:p>
            <a:r>
              <a:rPr lang="en-US" sz="2200" dirty="0" smtClean="0"/>
              <a:t>In general, mortality rates - married &lt; single &lt; widowed &lt; divorced.</a:t>
            </a:r>
          </a:p>
          <a:p>
            <a:pPr>
              <a:buNone/>
            </a:pPr>
            <a:r>
              <a:rPr lang="en-US" sz="2200" dirty="0" smtClean="0"/>
              <a:t> </a:t>
            </a:r>
          </a:p>
          <a:p>
            <a:pPr>
              <a:buNone/>
            </a:pPr>
            <a:r>
              <a:rPr lang="en-US" sz="2200" b="1" dirty="0" smtClean="0"/>
              <a:t>8. Family Variables </a:t>
            </a:r>
            <a:r>
              <a:rPr lang="en-US" sz="2200" dirty="0" smtClean="0"/>
              <a:t>: </a:t>
            </a:r>
          </a:p>
          <a:p>
            <a:r>
              <a:rPr lang="en-US" sz="2200" dirty="0" smtClean="0"/>
              <a:t>Depending on the scope of the epidemiological investigations at hand, various family variables as family size, birth order, maternal age, parental deprivation during childhood, familial aggregation of disease, and so on, are studied.</a:t>
            </a:r>
            <a:endParaRPr lang="en-US" sz="2200" dirty="0"/>
          </a:p>
        </p:txBody>
      </p:sp>
      <p:sp>
        <p:nvSpPr>
          <p:cNvPr id="6" name="Title 1"/>
          <p:cNvSpPr>
            <a:spLocks noGrp="1"/>
          </p:cNvSpPr>
          <p:nvPr>
            <p:ph type="title"/>
          </p:nvPr>
        </p:nvSpPr>
        <p:spPr>
          <a:xfrm>
            <a:off x="457200" y="0"/>
            <a:ext cx="8686800" cy="838200"/>
          </a:xfrm>
        </p:spPr>
        <p:txBody>
          <a:bodyPr>
            <a:normAutofit/>
          </a:bodyPr>
          <a:lstStyle/>
          <a:p>
            <a:r>
              <a:rPr lang="en-US" sz="2000" b="1" dirty="0" smtClean="0"/>
              <a:t>according to Person….    (Cont.)</a:t>
            </a:r>
            <a:endParaRPr lang="en-US" sz="2000"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686800" cy="5334000"/>
          </a:xfrm>
        </p:spPr>
        <p:txBody>
          <a:bodyPr>
            <a:normAutofit fontScale="92500" lnSpcReduction="20000"/>
          </a:bodyPr>
          <a:lstStyle/>
          <a:p>
            <a:pPr marL="514350" indent="-514350">
              <a:buAutoNum type="arabicPeriod" startAt="9"/>
            </a:pPr>
            <a:r>
              <a:rPr lang="en-US" b="1" dirty="0" smtClean="0"/>
              <a:t>Twin Studies </a:t>
            </a:r>
            <a:r>
              <a:rPr lang="en-US" dirty="0" smtClean="0"/>
              <a:t>: </a:t>
            </a:r>
          </a:p>
          <a:p>
            <a:pPr marL="914400" lvl="1" indent="-514350"/>
            <a:r>
              <a:rPr lang="en-US" dirty="0" smtClean="0"/>
              <a:t>Very powerful methods for evaluating the genetic background of a disease. Working premise - monozygotic twins carry identical genes, while </a:t>
            </a:r>
            <a:r>
              <a:rPr lang="en-US" dirty="0" err="1" smtClean="0"/>
              <a:t>dizygotic</a:t>
            </a:r>
            <a:r>
              <a:rPr lang="en-US" dirty="0" smtClean="0"/>
              <a:t> twins are simply like two different siblings from genetic point of view. </a:t>
            </a:r>
          </a:p>
          <a:p>
            <a:pPr marL="914400" lvl="1" indent="-514350"/>
            <a:r>
              <a:rPr lang="en-US" dirty="0" smtClean="0"/>
              <a:t>Concordance between monozygotic &amp; </a:t>
            </a:r>
            <a:r>
              <a:rPr lang="en-US" dirty="0" err="1" smtClean="0"/>
              <a:t>dizygotic</a:t>
            </a:r>
            <a:r>
              <a:rPr lang="en-US" dirty="0" smtClean="0"/>
              <a:t> twins - genetic background. </a:t>
            </a:r>
          </a:p>
          <a:p>
            <a:pPr marL="914400" lvl="1" indent="-514350"/>
            <a:r>
              <a:rPr lang="en-US" dirty="0" smtClean="0"/>
              <a:t>discordance in monozygotic twins - environmental etiology. </a:t>
            </a:r>
          </a:p>
          <a:p>
            <a:pPr>
              <a:buNone/>
            </a:pPr>
            <a:r>
              <a:rPr lang="en-US" dirty="0" smtClean="0"/>
              <a:t> </a:t>
            </a:r>
          </a:p>
          <a:p>
            <a:pPr marL="514350" indent="-514350">
              <a:buAutoNum type="arabicPeriod" startAt="10"/>
            </a:pPr>
            <a:r>
              <a:rPr lang="en-US" b="1" dirty="0" smtClean="0"/>
              <a:t>Other Variables</a:t>
            </a:r>
            <a:r>
              <a:rPr lang="en-US" dirty="0" smtClean="0"/>
              <a:t>: </a:t>
            </a:r>
          </a:p>
          <a:p>
            <a:pPr marL="514350" indent="-514350">
              <a:buNone/>
            </a:pPr>
            <a:r>
              <a:rPr lang="en-US" dirty="0" smtClean="0"/>
              <a:t>	Various Socio - Demographic, Physiological, Biochemical, Immunological characteristics. </a:t>
            </a:r>
            <a:endParaRPr lang="en-US" dirty="0"/>
          </a:p>
        </p:txBody>
      </p:sp>
      <p:sp>
        <p:nvSpPr>
          <p:cNvPr id="6" name="Title 1"/>
          <p:cNvSpPr>
            <a:spLocks noGrp="1"/>
          </p:cNvSpPr>
          <p:nvPr>
            <p:ph type="title"/>
          </p:nvPr>
        </p:nvSpPr>
        <p:spPr>
          <a:xfrm>
            <a:off x="457200" y="0"/>
            <a:ext cx="8686800" cy="838200"/>
          </a:xfrm>
        </p:spPr>
        <p:txBody>
          <a:bodyPr>
            <a:normAutofit/>
          </a:bodyPr>
          <a:lstStyle/>
          <a:p>
            <a:r>
              <a:rPr lang="en-US" sz="2000" b="1" dirty="0" smtClean="0"/>
              <a:t>according to Person….    (Cont.)</a:t>
            </a:r>
            <a:endParaRPr lang="en-US" sz="2000"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Distribution According to Time</a:t>
            </a:r>
            <a:endParaRPr lang="en-US" dirty="0"/>
          </a:p>
        </p:txBody>
      </p:sp>
      <p:sp>
        <p:nvSpPr>
          <p:cNvPr id="3" name="Content Placeholder 2"/>
          <p:cNvSpPr>
            <a:spLocks noGrp="1"/>
          </p:cNvSpPr>
          <p:nvPr>
            <p:ph idx="1"/>
          </p:nvPr>
        </p:nvSpPr>
        <p:spPr/>
        <p:txBody>
          <a:bodyPr>
            <a:normAutofit fontScale="77500" lnSpcReduction="20000"/>
          </a:bodyPr>
          <a:lstStyle/>
          <a:p>
            <a:pPr marL="514350" indent="-514350">
              <a:buFont typeface="+mj-lt"/>
              <a:buAutoNum type="alphaUcPeriod"/>
            </a:pPr>
            <a:r>
              <a:rPr lang="en-US" dirty="0" smtClean="0"/>
              <a:t>Common Source (Vehicle) Epidemics -</a:t>
            </a:r>
          </a:p>
          <a:p>
            <a:pPr marL="971550" lvl="1" indent="-514350">
              <a:buFont typeface="+mj-lt"/>
              <a:buAutoNum type="arabicPeriod"/>
            </a:pPr>
            <a:r>
              <a:rPr lang="en-US" dirty="0" smtClean="0"/>
              <a:t>Common Source (Vehicle), Single (Point) Exposure:</a:t>
            </a:r>
          </a:p>
          <a:p>
            <a:pPr marL="971550" lvl="1" indent="-514350">
              <a:buFont typeface="+mj-lt"/>
              <a:buAutoNum type="arabicPeriod"/>
            </a:pPr>
            <a:r>
              <a:rPr lang="en-US" dirty="0" smtClean="0"/>
              <a:t>Common Source, Continued exposure</a:t>
            </a:r>
          </a:p>
          <a:p>
            <a:pPr marL="971550" lvl="1" indent="-514350">
              <a:buFont typeface="+mj-lt"/>
              <a:buAutoNum type="arabicPeriod"/>
            </a:pPr>
            <a:r>
              <a:rPr lang="en-US" dirty="0" smtClean="0"/>
              <a:t>Common Source, interrupted exposure</a:t>
            </a:r>
          </a:p>
          <a:p>
            <a:pPr marL="514350" indent="-514350">
              <a:buFont typeface="+mj-lt"/>
              <a:buAutoNum type="alphaUcPeriod"/>
            </a:pPr>
            <a:endParaRPr lang="en-US" dirty="0" smtClean="0"/>
          </a:p>
          <a:p>
            <a:pPr marL="514350" indent="-514350">
              <a:buFont typeface="+mj-lt"/>
              <a:buAutoNum type="alphaUcPeriod"/>
            </a:pPr>
            <a:r>
              <a:rPr lang="en-US" dirty="0" smtClean="0"/>
              <a:t>Propagated Source</a:t>
            </a:r>
          </a:p>
          <a:p>
            <a:pPr marL="514350" indent="-514350">
              <a:buFont typeface="+mj-lt"/>
              <a:buAutoNum type="alphaUcPeriod"/>
            </a:pPr>
            <a:endParaRPr lang="en-US" dirty="0" smtClean="0"/>
          </a:p>
          <a:p>
            <a:pPr marL="514350" indent="-514350">
              <a:buFont typeface="+mj-lt"/>
              <a:buAutoNum type="alphaUcPeriod"/>
            </a:pPr>
            <a:r>
              <a:rPr lang="en-US" dirty="0" smtClean="0"/>
              <a:t>Seasonal fluctuations</a:t>
            </a:r>
          </a:p>
          <a:p>
            <a:pPr marL="514350" indent="-514350">
              <a:buFont typeface="+mj-lt"/>
              <a:buAutoNum type="alphaUcPeriod"/>
            </a:pPr>
            <a:endParaRPr lang="en-US" dirty="0" smtClean="0"/>
          </a:p>
          <a:p>
            <a:pPr marL="514350" indent="-514350">
              <a:buFont typeface="+mj-lt"/>
              <a:buAutoNum type="alphaUcPeriod"/>
            </a:pPr>
            <a:r>
              <a:rPr lang="en-US" dirty="0" smtClean="0"/>
              <a:t>Cyclical Changes</a:t>
            </a:r>
          </a:p>
          <a:p>
            <a:pPr marL="514350" indent="-514350">
              <a:buFont typeface="+mj-lt"/>
              <a:buAutoNum type="alphaUcPeriod"/>
            </a:pPr>
            <a:endParaRPr lang="en-US" dirty="0" smtClean="0"/>
          </a:p>
          <a:p>
            <a:pPr marL="514350" indent="-514350">
              <a:buFont typeface="+mj-lt"/>
              <a:buAutoNum type="alphaUcPeriod"/>
            </a:pPr>
            <a:r>
              <a:rPr lang="en-US" dirty="0" smtClean="0"/>
              <a:t>Secular trends</a:t>
            </a:r>
          </a:p>
          <a:p>
            <a:endParaRPr 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Distribution According to Time</a:t>
            </a:r>
            <a:endParaRPr lang="en-US" dirty="0"/>
          </a:p>
        </p:txBody>
      </p:sp>
      <p:sp>
        <p:nvSpPr>
          <p:cNvPr id="3" name="Content Placeholder 2"/>
          <p:cNvSpPr>
            <a:spLocks noGrp="1"/>
          </p:cNvSpPr>
          <p:nvPr>
            <p:ph idx="1"/>
          </p:nvPr>
        </p:nvSpPr>
        <p:spPr/>
        <p:txBody>
          <a:bodyPr>
            <a:normAutofit/>
          </a:bodyPr>
          <a:lstStyle/>
          <a:p>
            <a:pPr>
              <a:buNone/>
            </a:pPr>
            <a:r>
              <a:rPr lang="en-US" b="1" dirty="0" smtClean="0"/>
              <a:t>A. Common Vehicle Epidemics -</a:t>
            </a:r>
            <a:endParaRPr lang="en-US" dirty="0" smtClean="0"/>
          </a:p>
          <a:p>
            <a:pPr lvl="1">
              <a:buNone/>
            </a:pPr>
            <a:r>
              <a:rPr lang="en-US" b="1" dirty="0" smtClean="0"/>
              <a:t>1. </a:t>
            </a:r>
            <a:r>
              <a:rPr lang="en-US" b="1" dirty="0" smtClean="0">
                <a:hlinkClick r:id="rId3" action="ppaction://hlinkfile"/>
              </a:rPr>
              <a:t>Common Source (Vehicle), Single (Point) Exposure</a:t>
            </a:r>
            <a:r>
              <a:rPr lang="en-US" dirty="0" smtClean="0"/>
              <a:t>:</a:t>
            </a:r>
          </a:p>
          <a:p>
            <a:pPr lvl="2"/>
            <a:r>
              <a:rPr lang="en-US" dirty="0" smtClean="0"/>
              <a:t>The infective material remains present in the vehicle for a brief period of time</a:t>
            </a:r>
          </a:p>
          <a:p>
            <a:pPr lvl="2"/>
            <a:r>
              <a:rPr lang="en-US" dirty="0" smtClean="0"/>
              <a:t>Has certain characteristic features</a:t>
            </a:r>
          </a:p>
          <a:p>
            <a:pPr lvl="3"/>
            <a:r>
              <a:rPr lang="en-US" dirty="0" smtClean="0"/>
              <a:t>All cases occur within one known incubation period of the disease.</a:t>
            </a:r>
            <a:endParaRPr lang="en-US" sz="1200" dirty="0" smtClean="0"/>
          </a:p>
          <a:p>
            <a:pPr lvl="3"/>
            <a:r>
              <a:rPr lang="en-US" dirty="0" smtClean="0"/>
              <a:t>The epidemic curve has a sharp onset and an equally abrupt decline.</a:t>
            </a:r>
          </a:p>
          <a:p>
            <a:pPr lvl="3"/>
            <a:r>
              <a:rPr lang="en-US" dirty="0" smtClean="0"/>
              <a:t>The peak of the epidemic is sharp and coincides with the median incubation period of the disease.</a:t>
            </a:r>
            <a:endParaRPr 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smtClean="0"/>
              <a:t>Framework</a:t>
            </a:r>
            <a:br>
              <a:rPr lang="en-US" dirty="0" smtClean="0"/>
            </a:br>
            <a:endParaRPr lang="en-US" dirty="0"/>
          </a:p>
        </p:txBody>
      </p:sp>
      <p:sp>
        <p:nvSpPr>
          <p:cNvPr id="3" name="Content Placeholder 2"/>
          <p:cNvSpPr>
            <a:spLocks noGrp="1"/>
          </p:cNvSpPr>
          <p:nvPr>
            <p:ph idx="1"/>
          </p:nvPr>
        </p:nvSpPr>
        <p:spPr>
          <a:xfrm>
            <a:off x="1143000" y="1066800"/>
            <a:ext cx="8001000" cy="5791200"/>
          </a:xfrm>
        </p:spPr>
        <p:txBody>
          <a:bodyPr>
            <a:normAutofit fontScale="92500" lnSpcReduction="10000"/>
          </a:bodyPr>
          <a:lstStyle/>
          <a:p>
            <a:pPr lvl="0"/>
            <a:r>
              <a:rPr lang="en-US" dirty="0" smtClean="0"/>
              <a:t>Introduction </a:t>
            </a:r>
          </a:p>
          <a:p>
            <a:pPr lvl="0"/>
            <a:r>
              <a:rPr lang="en-US" dirty="0" smtClean="0"/>
              <a:t>Definition of Descriptive epidemiology </a:t>
            </a:r>
          </a:p>
          <a:p>
            <a:pPr lvl="0"/>
            <a:r>
              <a:rPr lang="en-US" dirty="0" smtClean="0"/>
              <a:t>Descriptive and analytical epidemiology </a:t>
            </a:r>
          </a:p>
          <a:p>
            <a:pPr lvl="0"/>
            <a:r>
              <a:rPr lang="en-US" dirty="0" smtClean="0"/>
              <a:t>Types of Descriptive Studies </a:t>
            </a:r>
          </a:p>
          <a:p>
            <a:pPr lvl="1"/>
            <a:r>
              <a:rPr lang="en-US" dirty="0" smtClean="0"/>
              <a:t>Case Reports and Case Series </a:t>
            </a:r>
          </a:p>
          <a:p>
            <a:pPr lvl="1"/>
            <a:r>
              <a:rPr lang="en-US" dirty="0" smtClean="0"/>
              <a:t>Cross Sectional and Longitudinal Descriptive Studies </a:t>
            </a:r>
          </a:p>
          <a:p>
            <a:pPr lvl="0"/>
            <a:r>
              <a:rPr lang="en-US" dirty="0" smtClean="0"/>
              <a:t>Epidemiological Descriptions according </a:t>
            </a:r>
          </a:p>
          <a:p>
            <a:pPr lvl="1"/>
            <a:r>
              <a:rPr lang="en-US" dirty="0" smtClean="0"/>
              <a:t>Person </a:t>
            </a:r>
          </a:p>
          <a:p>
            <a:pPr lvl="1"/>
            <a:r>
              <a:rPr lang="en-US" dirty="0" smtClean="0"/>
              <a:t>Time </a:t>
            </a:r>
          </a:p>
          <a:p>
            <a:pPr lvl="1"/>
            <a:r>
              <a:rPr lang="en-US" dirty="0" smtClean="0"/>
              <a:t>Place </a:t>
            </a:r>
          </a:p>
          <a:p>
            <a:pPr lvl="0"/>
            <a:r>
              <a:rPr lang="en-US" dirty="0" smtClean="0"/>
              <a:t>References</a:t>
            </a:r>
          </a:p>
          <a:p>
            <a:endParaRPr 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 veh pt source .bmp"/>
          <p:cNvPicPr>
            <a:picLocks noGrp="1" noChangeAspect="1"/>
          </p:cNvPicPr>
          <p:nvPr>
            <p:ph idx="1"/>
          </p:nvPr>
        </p:nvPicPr>
        <p:blipFill>
          <a:blip r:embed="rId3"/>
          <a:srcRect r="3132" b="12941"/>
          <a:stretch>
            <a:fillRect/>
          </a:stretch>
        </p:blipFill>
        <p:spPr>
          <a:xfrm>
            <a:off x="0" y="0"/>
            <a:ext cx="8915400" cy="6096000"/>
          </a:xfrm>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Distribution According to Time</a:t>
            </a:r>
            <a:endParaRPr lang="en-US" dirty="0"/>
          </a:p>
        </p:txBody>
      </p:sp>
      <p:sp>
        <p:nvSpPr>
          <p:cNvPr id="3" name="Content Placeholder 2"/>
          <p:cNvSpPr>
            <a:spLocks noGrp="1"/>
          </p:cNvSpPr>
          <p:nvPr>
            <p:ph idx="1"/>
          </p:nvPr>
        </p:nvSpPr>
        <p:spPr/>
        <p:txBody>
          <a:bodyPr>
            <a:normAutofit fontScale="92500" lnSpcReduction="10000"/>
          </a:bodyPr>
          <a:lstStyle/>
          <a:p>
            <a:pPr>
              <a:buNone/>
            </a:pPr>
            <a:r>
              <a:rPr lang="en-US" b="1" dirty="0" smtClean="0"/>
              <a:t>A. Common Vehicle Epidemics -</a:t>
            </a:r>
            <a:endParaRPr lang="en-US" dirty="0" smtClean="0"/>
          </a:p>
          <a:p>
            <a:pPr lvl="1">
              <a:buNone/>
            </a:pPr>
            <a:r>
              <a:rPr lang="en-US" b="1" dirty="0" smtClean="0"/>
              <a:t>2. </a:t>
            </a:r>
            <a:r>
              <a:rPr lang="en-US" b="1" dirty="0" smtClean="0">
                <a:hlinkClick r:id="rId3" action="ppaction://hlinkfile"/>
              </a:rPr>
              <a:t>Common Source, Continued exposure</a:t>
            </a:r>
            <a:endParaRPr lang="en-US" b="1" dirty="0" smtClean="0"/>
          </a:p>
          <a:p>
            <a:pPr lvl="2"/>
            <a:r>
              <a:rPr lang="en-US" dirty="0" smtClean="0"/>
              <a:t>when an infectious agent persists in the common vehicle for some amount of time</a:t>
            </a:r>
          </a:p>
          <a:p>
            <a:pPr lvl="2"/>
            <a:r>
              <a:rPr lang="en-US" dirty="0" smtClean="0"/>
              <a:t>The final decline of the epidemic occurs due to</a:t>
            </a:r>
          </a:p>
          <a:p>
            <a:pPr lvl="3"/>
            <a:r>
              <a:rPr lang="en-US" dirty="0" smtClean="0"/>
              <a:t>contamination is removed or </a:t>
            </a:r>
          </a:p>
          <a:p>
            <a:pPr lvl="3"/>
            <a:r>
              <a:rPr lang="en-US" dirty="0" smtClean="0"/>
              <a:t> all possible “susceptible” have become infected.</a:t>
            </a:r>
          </a:p>
          <a:p>
            <a:pPr lvl="2"/>
            <a:r>
              <a:rPr lang="en-US" dirty="0" smtClean="0"/>
              <a:t>Has certain characteristic features</a:t>
            </a:r>
          </a:p>
          <a:p>
            <a:pPr lvl="3"/>
            <a:r>
              <a:rPr lang="en-US" dirty="0" smtClean="0"/>
              <a:t>epidemic curve rises slowly, </a:t>
            </a:r>
          </a:p>
          <a:p>
            <a:pPr lvl="3"/>
            <a:r>
              <a:rPr lang="en-US" dirty="0" smtClean="0"/>
              <a:t>falls gradually; </a:t>
            </a:r>
          </a:p>
          <a:p>
            <a:pPr lvl="3"/>
            <a:r>
              <a:rPr lang="en-US" dirty="0" smtClean="0"/>
              <a:t>peak is not sharp but rather plateau - like and </a:t>
            </a:r>
          </a:p>
          <a:p>
            <a:pPr lvl="3"/>
            <a:r>
              <a:rPr lang="en-US" dirty="0" smtClean="0"/>
              <a:t>duration of epidemic is stretched out.</a:t>
            </a:r>
          </a:p>
        </p:txBody>
      </p:sp>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com source cont curve.bmp"/>
          <p:cNvPicPr>
            <a:picLocks noGrp="1" noChangeAspect="1"/>
          </p:cNvPicPr>
          <p:nvPr>
            <p:ph idx="1"/>
          </p:nvPr>
        </p:nvPicPr>
        <p:blipFill>
          <a:blip r:embed="rId3"/>
          <a:srcRect r="1659" b="12452"/>
          <a:stretch>
            <a:fillRect/>
          </a:stretch>
        </p:blipFill>
        <p:spPr>
          <a:xfrm>
            <a:off x="-1" y="0"/>
            <a:ext cx="9122019" cy="6858000"/>
          </a:xfrm>
        </p:spPr>
      </p:pic>
    </p:spTree>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Distribution According to Time</a:t>
            </a:r>
            <a:endParaRPr lang="en-US" dirty="0"/>
          </a:p>
        </p:txBody>
      </p:sp>
      <p:sp>
        <p:nvSpPr>
          <p:cNvPr id="3" name="Content Placeholder 2"/>
          <p:cNvSpPr>
            <a:spLocks noGrp="1"/>
          </p:cNvSpPr>
          <p:nvPr>
            <p:ph idx="1"/>
          </p:nvPr>
        </p:nvSpPr>
        <p:spPr/>
        <p:txBody>
          <a:bodyPr>
            <a:normAutofit/>
          </a:bodyPr>
          <a:lstStyle/>
          <a:p>
            <a:pPr>
              <a:buNone/>
            </a:pPr>
            <a:r>
              <a:rPr lang="en-US" b="1" dirty="0" smtClean="0"/>
              <a:t>A. Common Vehicle Epidemics -</a:t>
            </a:r>
            <a:endParaRPr lang="en-US" dirty="0" smtClean="0"/>
          </a:p>
          <a:p>
            <a:pPr lvl="1">
              <a:buNone/>
            </a:pPr>
            <a:r>
              <a:rPr lang="en-US" b="1" dirty="0" smtClean="0"/>
              <a:t>3. Common Source, interrupted exposure </a:t>
            </a:r>
          </a:p>
          <a:p>
            <a:pPr lvl="1"/>
            <a:r>
              <a:rPr lang="en-US" dirty="0" smtClean="0"/>
              <a:t>source introduces the infection into the vehicle only interruptedly</a:t>
            </a:r>
            <a:endParaRPr lang="en-US" dirty="0"/>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2000" b="1" dirty="0" smtClean="0"/>
              <a:t>Distribution According to Time   (…Cont.)</a:t>
            </a:r>
            <a:endParaRPr lang="en-US" sz="2000" dirty="0"/>
          </a:p>
        </p:txBody>
      </p:sp>
      <p:sp>
        <p:nvSpPr>
          <p:cNvPr id="3" name="Content Placeholder 2"/>
          <p:cNvSpPr>
            <a:spLocks noGrp="1"/>
          </p:cNvSpPr>
          <p:nvPr>
            <p:ph idx="1"/>
          </p:nvPr>
        </p:nvSpPr>
        <p:spPr/>
        <p:txBody>
          <a:bodyPr>
            <a:normAutofit/>
          </a:bodyPr>
          <a:lstStyle/>
          <a:p>
            <a:pPr>
              <a:buNone/>
            </a:pPr>
            <a:r>
              <a:rPr lang="en-US" b="1" dirty="0" smtClean="0"/>
              <a:t>B. </a:t>
            </a:r>
            <a:r>
              <a:rPr lang="en-US" b="1" dirty="0" smtClean="0">
                <a:hlinkClick r:id="rId3" action="ppaction://hlinkfile"/>
              </a:rPr>
              <a:t>Propagated Source</a:t>
            </a:r>
            <a:r>
              <a:rPr lang="en-US" b="1" dirty="0" smtClean="0"/>
              <a:t>:</a:t>
            </a:r>
            <a:r>
              <a:rPr lang="en-US" dirty="0" smtClean="0"/>
              <a:t> In such an epidemic, the source itself propagates, i.e. multiplies</a:t>
            </a:r>
          </a:p>
          <a:p>
            <a:pPr lvl="1">
              <a:buNone/>
            </a:pPr>
            <a:endParaRPr lang="en-US" dirty="0" smtClean="0"/>
          </a:p>
          <a:p>
            <a:pPr lvl="1">
              <a:buNone/>
            </a:pPr>
            <a:r>
              <a:rPr lang="en-US" dirty="0" smtClean="0"/>
              <a:t>The fall of the epidemic occurs due to </a:t>
            </a:r>
          </a:p>
          <a:p>
            <a:pPr lvl="1"/>
            <a:r>
              <a:rPr lang="en-US" dirty="0" smtClean="0"/>
              <a:t>development of enough herd immunity </a:t>
            </a:r>
          </a:p>
          <a:p>
            <a:pPr lvl="1"/>
            <a:r>
              <a:rPr lang="en-US" dirty="0" smtClean="0"/>
              <a:t>The epidemic curve rises slowly, in waves</a:t>
            </a:r>
          </a:p>
          <a:p>
            <a:pPr lvl="1"/>
            <a:r>
              <a:rPr lang="en-US" dirty="0" smtClean="0"/>
              <a:t>Reaches a flat plateau and then declines slowly. </a:t>
            </a:r>
            <a:endParaRPr lang="en-US" dirty="0"/>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pic>
        <p:nvPicPr>
          <p:cNvPr id="4" name="Content Placeholder 3" descr="propogated epi curve.bmp"/>
          <p:cNvPicPr>
            <a:picLocks noGrp="1" noChangeAspect="1"/>
          </p:cNvPicPr>
          <p:nvPr>
            <p:ph idx="1"/>
          </p:nvPr>
        </p:nvPicPr>
        <p:blipFill>
          <a:blip r:embed="rId3"/>
          <a:srcRect r="1659" b="10768"/>
          <a:stretch>
            <a:fillRect/>
          </a:stretch>
        </p:blipFill>
        <p:spPr>
          <a:xfrm>
            <a:off x="0" y="0"/>
            <a:ext cx="9069238" cy="6858000"/>
          </a:xfrm>
        </p:spPr>
      </p:pic>
    </p:spTree>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77500" lnSpcReduction="20000"/>
          </a:bodyPr>
          <a:lstStyle/>
          <a:p>
            <a:pPr>
              <a:buNone/>
            </a:pPr>
            <a:r>
              <a:rPr lang="en-US" sz="4000" b="1" dirty="0" smtClean="0"/>
              <a:t>C. Seasonal fluctuations</a:t>
            </a:r>
          </a:p>
          <a:p>
            <a:pPr lvl="1"/>
            <a:r>
              <a:rPr lang="en-US" dirty="0" smtClean="0"/>
              <a:t>Malaria and JE - immediate post monsoon season; </a:t>
            </a:r>
          </a:p>
          <a:p>
            <a:pPr lvl="1"/>
            <a:endParaRPr lang="en-US" dirty="0" smtClean="0"/>
          </a:p>
          <a:p>
            <a:pPr lvl="1"/>
            <a:r>
              <a:rPr lang="en-US" dirty="0" smtClean="0"/>
              <a:t>Airborne / droplet - winters when people tend to congregate and overcrowd.</a:t>
            </a:r>
          </a:p>
          <a:p>
            <a:pPr lvl="1"/>
            <a:endParaRPr lang="en-US" dirty="0" smtClean="0"/>
          </a:p>
          <a:p>
            <a:pPr lvl="1"/>
            <a:r>
              <a:rPr lang="en-US" dirty="0" smtClean="0"/>
              <a:t>Asthma spring and autumn suggesting specific environmental factors in causation. </a:t>
            </a:r>
          </a:p>
          <a:p>
            <a:pPr lvl="1"/>
            <a:endParaRPr lang="en-US" dirty="0" smtClean="0"/>
          </a:p>
          <a:p>
            <a:pPr lvl="1"/>
            <a:r>
              <a:rPr lang="en-US" dirty="0" smtClean="0"/>
              <a:t>Seasonal fluctuations are usually demonstrated by line diagrams. They may help differentiating two similar – appearing illnesses like JE and meningococcal meningitis - the former having a peak during post monsoon and the latter manifesting a peak during peak winters.</a:t>
            </a:r>
          </a:p>
          <a:p>
            <a:endParaRPr lang="en-US" dirty="0"/>
          </a:p>
        </p:txBody>
      </p:sp>
      <p:sp>
        <p:nvSpPr>
          <p:cNvPr id="6" name="Title 1"/>
          <p:cNvSpPr>
            <a:spLocks noGrp="1"/>
          </p:cNvSpPr>
          <p:nvPr>
            <p:ph type="title"/>
          </p:nvPr>
        </p:nvSpPr>
        <p:spPr>
          <a:xfrm>
            <a:off x="304800" y="457200"/>
            <a:ext cx="8686800" cy="838200"/>
          </a:xfrm>
        </p:spPr>
        <p:txBody>
          <a:bodyPr>
            <a:normAutofit/>
          </a:bodyPr>
          <a:lstStyle/>
          <a:p>
            <a:r>
              <a:rPr lang="en-US" sz="2000" b="1" dirty="0" smtClean="0"/>
              <a:t>Distribution According to Time   (…Cont.)</a:t>
            </a:r>
            <a:endParaRPr lang="en-US" sz="2000" dirty="0"/>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US"/>
          </a:p>
        </p:txBody>
      </p:sp>
      <p:sp>
        <p:nvSpPr>
          <p:cNvPr id="3" name="Content Placeholder 2"/>
          <p:cNvSpPr>
            <a:spLocks noGrp="1"/>
          </p:cNvSpPr>
          <p:nvPr>
            <p:ph idx="1"/>
          </p:nvPr>
        </p:nvSpPr>
        <p:spPr/>
        <p:txBody>
          <a:bodyPr/>
          <a:lstStyle/>
          <a:p>
            <a:endParaRPr lang="en-US"/>
          </a:p>
        </p:txBody>
      </p:sp>
      <p:pic>
        <p:nvPicPr>
          <p:cNvPr id="8194" name="Picture 2"/>
          <p:cNvPicPr>
            <a:picLocks noChangeAspect="1" noChangeArrowheads="1"/>
          </p:cNvPicPr>
          <p:nvPr/>
        </p:nvPicPr>
        <p:blipFill>
          <a:blip r:embed="rId3"/>
          <a:srcRect/>
          <a:stretch>
            <a:fillRect/>
          </a:stretch>
        </p:blipFill>
        <p:spPr bwMode="auto">
          <a:xfrm>
            <a:off x="0" y="381000"/>
            <a:ext cx="9013261" cy="6477000"/>
          </a:xfrm>
          <a:prstGeom prst="rect">
            <a:avLst/>
          </a:prstGeom>
          <a:noFill/>
          <a:ln w="9525">
            <a:noFill/>
            <a:miter lim="800000"/>
            <a:headEnd/>
            <a:tailEnd/>
          </a:ln>
          <a:effectLst/>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fontScale="92500" lnSpcReduction="20000"/>
          </a:bodyPr>
          <a:lstStyle/>
          <a:p>
            <a:pPr>
              <a:buNone/>
            </a:pPr>
            <a:r>
              <a:rPr lang="en-US" b="1" dirty="0" smtClean="0"/>
              <a:t>D. Cyclical Changes</a:t>
            </a:r>
            <a:r>
              <a:rPr lang="en-US" dirty="0" smtClean="0"/>
              <a:t>: These are periodic peaks in disease frequencies occurring </a:t>
            </a:r>
            <a:r>
              <a:rPr lang="en-US" u="sng" dirty="0" smtClean="0"/>
              <a:t>every 3 - 5 years</a:t>
            </a:r>
            <a:r>
              <a:rPr lang="en-US" dirty="0" smtClean="0"/>
              <a:t>. Ex. Measles-  epidemics tend to occur in cycles of 2 – 3 years.</a:t>
            </a:r>
          </a:p>
          <a:p>
            <a:pPr>
              <a:buNone/>
            </a:pPr>
            <a:r>
              <a:rPr lang="en-US" dirty="0" smtClean="0"/>
              <a:t> </a:t>
            </a:r>
          </a:p>
          <a:p>
            <a:pPr>
              <a:buNone/>
            </a:pPr>
            <a:r>
              <a:rPr lang="en-US" b="1" dirty="0" smtClean="0"/>
              <a:t>E. </a:t>
            </a:r>
            <a:r>
              <a:rPr lang="en-US" b="1" dirty="0" smtClean="0">
                <a:hlinkClick r:id="rId3" action="ppaction://hlinkfile"/>
              </a:rPr>
              <a:t>Secular trends </a:t>
            </a:r>
            <a:r>
              <a:rPr lang="en-US" dirty="0" smtClean="0"/>
              <a:t>: These are time trends occurring </a:t>
            </a:r>
            <a:r>
              <a:rPr lang="en-US" u="sng" dirty="0" smtClean="0"/>
              <a:t>over a period of decades</a:t>
            </a:r>
            <a:r>
              <a:rPr lang="en-US" dirty="0" smtClean="0"/>
              <a:t>. Ex. Cancers of various sites </a:t>
            </a:r>
          </a:p>
          <a:p>
            <a:pPr lvl="1"/>
            <a:r>
              <a:rPr lang="en-US" dirty="0" smtClean="0"/>
              <a:t> stomach and uterus -  declining trend in death rate </a:t>
            </a:r>
          </a:p>
          <a:p>
            <a:pPr lvl="1"/>
            <a:r>
              <a:rPr lang="en-US" dirty="0" smtClean="0"/>
              <a:t>cancers of lung and pancreas - rising trend </a:t>
            </a:r>
          </a:p>
          <a:p>
            <a:pPr lvl="1"/>
            <a:r>
              <a:rPr lang="en-US" dirty="0" smtClean="0"/>
              <a:t>breast cancer mortality rate - no change.</a:t>
            </a:r>
            <a:endParaRPr lang="en-US" dirty="0"/>
          </a:p>
        </p:txBody>
      </p:sp>
      <p:sp>
        <p:nvSpPr>
          <p:cNvPr id="6" name="Title 1"/>
          <p:cNvSpPr>
            <a:spLocks noGrp="1"/>
          </p:cNvSpPr>
          <p:nvPr>
            <p:ph type="title"/>
          </p:nvPr>
        </p:nvSpPr>
        <p:spPr>
          <a:xfrm>
            <a:off x="304800" y="457200"/>
            <a:ext cx="8686800" cy="838200"/>
          </a:xfrm>
        </p:spPr>
        <p:txBody>
          <a:bodyPr>
            <a:normAutofit/>
          </a:bodyPr>
          <a:lstStyle/>
          <a:p>
            <a:r>
              <a:rPr lang="en-US" sz="2000" b="1" dirty="0" smtClean="0"/>
              <a:t>Distribution According to Time   (…Cont.)</a:t>
            </a:r>
            <a:endParaRPr lang="en-US" sz="2000" dirty="0"/>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Distribution According to Place</a:t>
            </a:r>
            <a:endParaRPr lang="en-US" dirty="0"/>
          </a:p>
        </p:txBody>
      </p:sp>
      <p:sp>
        <p:nvSpPr>
          <p:cNvPr id="3" name="Content Placeholder 2"/>
          <p:cNvSpPr>
            <a:spLocks noGrp="1"/>
          </p:cNvSpPr>
          <p:nvPr>
            <p:ph idx="1"/>
          </p:nvPr>
        </p:nvSpPr>
        <p:spPr>
          <a:xfrm>
            <a:off x="457200" y="1570037"/>
            <a:ext cx="8229600" cy="4525963"/>
          </a:xfrm>
        </p:spPr>
        <p:txBody>
          <a:bodyPr>
            <a:normAutofit fontScale="92500" lnSpcReduction="20000"/>
          </a:bodyPr>
          <a:lstStyle/>
          <a:p>
            <a:r>
              <a:rPr lang="en-US" dirty="0" smtClean="0"/>
              <a:t>Many diseases have typical spatial relationships; </a:t>
            </a:r>
          </a:p>
          <a:p>
            <a:pPr lvl="1"/>
            <a:r>
              <a:rPr lang="en-US" dirty="0" smtClean="0"/>
              <a:t>goiter - foothill regions,</a:t>
            </a:r>
          </a:p>
          <a:p>
            <a:pPr lvl="1"/>
            <a:r>
              <a:rPr lang="en-US" dirty="0" smtClean="0"/>
              <a:t>Anthrax and brucellosis -  rural areas </a:t>
            </a:r>
          </a:p>
          <a:p>
            <a:pPr lvl="1"/>
            <a:r>
              <a:rPr lang="en-US" dirty="0" smtClean="0"/>
              <a:t>CHD - affluent countries</a:t>
            </a:r>
          </a:p>
          <a:p>
            <a:pPr lvl="1">
              <a:buNone/>
            </a:pPr>
            <a:endParaRPr lang="en-US" dirty="0" smtClean="0"/>
          </a:p>
          <a:p>
            <a:r>
              <a:rPr lang="en-US" dirty="0" smtClean="0"/>
              <a:t>Differences in the distribution of a disease </a:t>
            </a:r>
          </a:p>
          <a:p>
            <a:pPr lvl="1"/>
            <a:r>
              <a:rPr lang="en-US" dirty="0" smtClean="0"/>
              <a:t>political boundaries - international comparison, regional comparison within countries</a:t>
            </a:r>
          </a:p>
          <a:p>
            <a:pPr lvl="1"/>
            <a:r>
              <a:rPr lang="en-US" dirty="0" smtClean="0"/>
              <a:t>natural boundaries - rural - urban differences, altitude, or local distribution of disease</a:t>
            </a:r>
          </a:p>
        </p:txBody>
      </p:sp>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Introduction</a:t>
            </a:r>
            <a:endParaRPr lang="en-US" dirty="0"/>
          </a:p>
        </p:txBody>
      </p:sp>
      <p:sp>
        <p:nvSpPr>
          <p:cNvPr id="3" name="Content Placeholder 2"/>
          <p:cNvSpPr>
            <a:spLocks noGrp="1"/>
          </p:cNvSpPr>
          <p:nvPr>
            <p:ph idx="1"/>
          </p:nvPr>
        </p:nvSpPr>
        <p:spPr/>
        <p:txBody>
          <a:bodyPr/>
          <a:lstStyle/>
          <a:p>
            <a:r>
              <a:rPr lang="en-US" b="1" dirty="0" smtClean="0"/>
              <a:t>Epidemiology</a:t>
            </a:r>
          </a:p>
          <a:p>
            <a:pPr lvl="1"/>
            <a:r>
              <a:rPr lang="en-US" dirty="0" smtClean="0"/>
              <a:t>Greek words </a:t>
            </a:r>
            <a:r>
              <a:rPr lang="en-US" b="1" dirty="0" err="1" smtClean="0"/>
              <a:t>epi</a:t>
            </a:r>
            <a:r>
              <a:rPr lang="en-US" b="1" dirty="0" smtClean="0"/>
              <a:t> = </a:t>
            </a:r>
            <a:r>
              <a:rPr lang="en-US" dirty="0" smtClean="0"/>
              <a:t>people</a:t>
            </a:r>
          </a:p>
          <a:p>
            <a:pPr lvl="1"/>
            <a:r>
              <a:rPr lang="en-US" b="1" dirty="0" smtClean="0"/>
              <a:t>Logos = </a:t>
            </a:r>
            <a:r>
              <a:rPr lang="en-US" dirty="0" smtClean="0"/>
              <a:t>the study of </a:t>
            </a:r>
          </a:p>
          <a:p>
            <a:pPr lvl="1">
              <a:buNone/>
            </a:pPr>
            <a:endParaRPr lang="en-US" dirty="0" smtClean="0"/>
          </a:p>
          <a:p>
            <a:pPr lvl="1">
              <a:buNone/>
            </a:pPr>
            <a:r>
              <a:rPr lang="en-US" dirty="0" smtClean="0"/>
              <a:t>“Epidemiology is the </a:t>
            </a:r>
            <a:r>
              <a:rPr lang="en-US" b="1" dirty="0" smtClean="0"/>
              <a:t>study </a:t>
            </a:r>
            <a:r>
              <a:rPr lang="en-US" dirty="0" smtClean="0"/>
              <a:t>of the </a:t>
            </a:r>
            <a:r>
              <a:rPr lang="en-US" b="1" u="sng" dirty="0" smtClean="0"/>
              <a:t>distribution</a:t>
            </a:r>
            <a:r>
              <a:rPr lang="en-US" b="1" dirty="0" smtClean="0"/>
              <a:t> </a:t>
            </a:r>
            <a:r>
              <a:rPr lang="en-US" dirty="0" smtClean="0"/>
              <a:t>and </a:t>
            </a:r>
            <a:r>
              <a:rPr lang="en-US" b="1" u="sng" dirty="0" smtClean="0"/>
              <a:t>determinants</a:t>
            </a:r>
            <a:r>
              <a:rPr lang="en-US" b="1" dirty="0" smtClean="0"/>
              <a:t> </a:t>
            </a:r>
            <a:r>
              <a:rPr lang="en-US" dirty="0" smtClean="0"/>
              <a:t>of</a:t>
            </a:r>
            <a:r>
              <a:rPr lang="en-US" b="1" dirty="0" smtClean="0"/>
              <a:t> health-related states or events </a:t>
            </a:r>
            <a:r>
              <a:rPr lang="en-US" dirty="0" smtClean="0"/>
              <a:t>in </a:t>
            </a:r>
            <a:r>
              <a:rPr lang="en-US" b="1" dirty="0" smtClean="0"/>
              <a:t>specified populations</a:t>
            </a:r>
            <a:r>
              <a:rPr lang="en-US" dirty="0" smtClean="0"/>
              <a:t>, and the </a:t>
            </a:r>
            <a:r>
              <a:rPr lang="en-US" b="1" dirty="0" smtClean="0"/>
              <a:t>application </a:t>
            </a:r>
            <a:r>
              <a:rPr lang="en-US" dirty="0" smtClean="0"/>
              <a:t>of this study to the control of health problems”.</a:t>
            </a:r>
            <a:endParaRPr lang="en-US" dirty="0"/>
          </a:p>
        </p:txBody>
      </p:sp>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International Comparisons</a:t>
            </a:r>
            <a:endParaRPr lang="en-US" dirty="0"/>
          </a:p>
        </p:txBody>
      </p:sp>
      <p:sp>
        <p:nvSpPr>
          <p:cNvPr id="3" name="Content Placeholder 2"/>
          <p:cNvSpPr>
            <a:spLocks noGrp="1"/>
          </p:cNvSpPr>
          <p:nvPr>
            <p:ph idx="1"/>
          </p:nvPr>
        </p:nvSpPr>
        <p:spPr/>
        <p:txBody>
          <a:bodyPr>
            <a:normAutofit lnSpcReduction="10000"/>
          </a:bodyPr>
          <a:lstStyle/>
          <a:p>
            <a:r>
              <a:rPr lang="en-US" dirty="0" smtClean="0"/>
              <a:t>Japan has very low CHD mortality rates but high rates for </a:t>
            </a:r>
            <a:r>
              <a:rPr lang="en-US" dirty="0" err="1" smtClean="0"/>
              <a:t>cerebro</a:t>
            </a:r>
            <a:r>
              <a:rPr lang="en-US" dirty="0" smtClean="0"/>
              <a:t> - vascular accidents, Hypertension and gastric CA;</a:t>
            </a:r>
          </a:p>
          <a:p>
            <a:endParaRPr lang="en-US" dirty="0" smtClean="0"/>
          </a:p>
          <a:p>
            <a:r>
              <a:rPr lang="en-US" dirty="0" smtClean="0"/>
              <a:t>UK has high lung CA rates while USA has high CHD rates. </a:t>
            </a:r>
          </a:p>
          <a:p>
            <a:endParaRPr lang="en-US" dirty="0" smtClean="0"/>
          </a:p>
          <a:p>
            <a:r>
              <a:rPr lang="en-US" dirty="0" smtClean="0"/>
              <a:t>“</a:t>
            </a:r>
            <a:r>
              <a:rPr lang="en-US" i="1" dirty="0" smtClean="0"/>
              <a:t>Migrant Studies</a:t>
            </a:r>
            <a:r>
              <a:rPr lang="en-US" dirty="0" smtClean="0"/>
              <a:t>” is good method of dissecting this fact out.</a:t>
            </a:r>
          </a:p>
          <a:p>
            <a:endParaRPr lang="en-US" dirty="0" smtClean="0"/>
          </a:p>
        </p:txBody>
      </p:sp>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219200"/>
            <a:ext cx="8229600" cy="1143000"/>
          </a:xfrm>
        </p:spPr>
        <p:txBody>
          <a:bodyPr/>
          <a:lstStyle/>
          <a:p>
            <a:r>
              <a:rPr lang="en-US" dirty="0" smtClean="0"/>
              <a:t>Group of people A from country X</a:t>
            </a:r>
            <a:endParaRPr lang="en-US" dirty="0"/>
          </a:p>
        </p:txBody>
      </p:sp>
      <p:sp>
        <p:nvSpPr>
          <p:cNvPr id="3" name="Content Placeholder 2"/>
          <p:cNvSpPr>
            <a:spLocks noGrp="1"/>
          </p:cNvSpPr>
          <p:nvPr>
            <p:ph idx="1"/>
          </p:nvPr>
        </p:nvSpPr>
        <p:spPr>
          <a:xfrm>
            <a:off x="457200" y="2514600"/>
            <a:ext cx="8229600" cy="4343400"/>
          </a:xfrm>
        </p:spPr>
        <p:txBody>
          <a:bodyPr/>
          <a:lstStyle/>
          <a:p>
            <a:r>
              <a:rPr lang="en-US" dirty="0" smtClean="0"/>
              <a:t>Countries -               X		  Y</a:t>
            </a:r>
          </a:p>
          <a:p>
            <a:r>
              <a:rPr lang="en-US" dirty="0" smtClean="0"/>
              <a:t>Disease(D)pattern- x		  y</a:t>
            </a:r>
          </a:p>
          <a:p>
            <a:r>
              <a:rPr lang="en-US" dirty="0" smtClean="0"/>
              <a:t>Now let ‘m’ be the disease pattern of the Group of people A in country Y, then</a:t>
            </a:r>
          </a:p>
          <a:p>
            <a:pPr lvl="1"/>
            <a:r>
              <a:rPr lang="en-US" dirty="0" smtClean="0"/>
              <a:t>If disease D is due to </a:t>
            </a:r>
            <a:r>
              <a:rPr lang="en-US" u="sng" dirty="0" smtClean="0"/>
              <a:t>genetic factor</a:t>
            </a:r>
            <a:r>
              <a:rPr lang="en-US" dirty="0" smtClean="0"/>
              <a:t>, then </a:t>
            </a:r>
          </a:p>
          <a:p>
            <a:pPr lvl="2"/>
            <a:r>
              <a:rPr lang="en-US" dirty="0" smtClean="0"/>
              <a:t>‘m’ will approximate to ‘x’. And</a:t>
            </a:r>
          </a:p>
          <a:p>
            <a:pPr lvl="1"/>
            <a:r>
              <a:rPr lang="en-US" dirty="0" smtClean="0"/>
              <a:t> If disease D is due to </a:t>
            </a:r>
            <a:r>
              <a:rPr lang="en-US" u="sng" dirty="0" smtClean="0"/>
              <a:t>environmental factor</a:t>
            </a:r>
            <a:r>
              <a:rPr lang="en-US" dirty="0" smtClean="0"/>
              <a:t>, then</a:t>
            </a:r>
          </a:p>
          <a:p>
            <a:pPr lvl="2"/>
            <a:r>
              <a:rPr lang="en-US" dirty="0" smtClean="0"/>
              <a:t>‘m’ will approximate to ‘y’.</a:t>
            </a:r>
          </a:p>
          <a:p>
            <a:pPr lvl="2">
              <a:buNone/>
            </a:pPr>
            <a:endParaRPr lang="en-US" dirty="0" smtClean="0"/>
          </a:p>
        </p:txBody>
      </p:sp>
      <p:cxnSp>
        <p:nvCxnSpPr>
          <p:cNvPr id="5" name="Straight Arrow Connector 4"/>
          <p:cNvCxnSpPr/>
          <p:nvPr/>
        </p:nvCxnSpPr>
        <p:spPr>
          <a:xfrm>
            <a:off x="4648200" y="2743200"/>
            <a:ext cx="990600" cy="1588"/>
          </a:xfrm>
          <a:prstGeom prst="straightConnector1">
            <a:avLst/>
          </a:prstGeom>
          <a:ln>
            <a:tailEnd type="arrow"/>
          </a:ln>
        </p:spPr>
        <p:style>
          <a:lnRef idx="1">
            <a:schemeClr val="accent1"/>
          </a:lnRef>
          <a:fillRef idx="0">
            <a:schemeClr val="accent1"/>
          </a:fillRef>
          <a:effectRef idx="0">
            <a:schemeClr val="accent1"/>
          </a:effectRef>
          <a:fontRef idx="minor">
            <a:schemeClr val="tx1"/>
          </a:fontRef>
        </p:style>
      </p:cxnSp>
      <p:sp>
        <p:nvSpPr>
          <p:cNvPr id="7" name="Title 1"/>
          <p:cNvSpPr txBox="1">
            <a:spLocks/>
          </p:cNvSpPr>
          <p:nvPr/>
        </p:nvSpPr>
        <p:spPr>
          <a:xfrm>
            <a:off x="457200" y="274638"/>
            <a:ext cx="8229600" cy="1143000"/>
          </a:xfrm>
          <a:prstGeom prst="rect">
            <a:avLst/>
          </a:prstGeom>
        </p:spPr>
        <p:txBody>
          <a:bodyPr vert="horz" lIns="91440" tIns="45720" rIns="91440" bIns="45720" rtlCol="0" anchor="ctr">
            <a:normAutofit/>
          </a:bodyPr>
          <a:lstStyle/>
          <a:p>
            <a:pPr marL="0" marR="0" lvl="0" indent="0" defTabSz="914400" rtl="0" eaLnBrk="1" fontAlgn="auto" latinLnBrk="0" hangingPunct="1">
              <a:lnSpc>
                <a:spcPct val="100000"/>
              </a:lnSpc>
              <a:spcBef>
                <a:spcPct val="0"/>
              </a:spcBef>
              <a:spcAft>
                <a:spcPts val="0"/>
              </a:spcAft>
              <a:buClrTx/>
              <a:buSzTx/>
              <a:buFontTx/>
              <a:buNone/>
              <a:tabLst/>
              <a:defRPr/>
            </a:pPr>
            <a:r>
              <a:rPr kumimoji="0" lang="en-US" sz="2800" b="1" i="0" u="none" strike="noStrike" kern="1200" cap="none" spc="0" normalizeH="0" baseline="0" noProof="0" dirty="0" smtClean="0">
                <a:ln>
                  <a:noFill/>
                </a:ln>
                <a:solidFill>
                  <a:schemeClr val="tx1"/>
                </a:solidFill>
                <a:effectLst/>
                <a:uLnTx/>
                <a:uFillTx/>
                <a:latin typeface="+mj-lt"/>
                <a:ea typeface="+mj-ea"/>
                <a:cs typeface="+mj-cs"/>
              </a:rPr>
              <a:t>International Comparisons   	(…cont.)</a:t>
            </a:r>
            <a:endParaRPr kumimoji="0" lang="en-US" sz="2800" b="0" i="0" u="none" strike="noStrike" kern="1200" cap="none" spc="0" normalizeH="0" baseline="0" noProof="0" dirty="0">
              <a:ln>
                <a:noFill/>
              </a:ln>
              <a:solidFill>
                <a:schemeClr val="tx1"/>
              </a:solidFill>
              <a:effectLst/>
              <a:uLnTx/>
              <a:uFillTx/>
              <a:latin typeface="+mj-lt"/>
              <a:ea typeface="+mj-ea"/>
              <a:cs typeface="+mj-cs"/>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3">
                                            <p:txEl>
                                              <p:pRg st="1" end="1"/>
                                            </p:txEl>
                                          </p:spTgt>
                                        </p:tgtEl>
                                        <p:attrNameLst>
                                          <p:attrName>style.visibility</p:attrName>
                                        </p:attrNameLst>
                                      </p:cBhvr>
                                      <p:to>
                                        <p:strVal val="visible"/>
                                      </p:to>
                                    </p:set>
                                    <p:animEffect transition="in" filter="blinds(horizontal)">
                                      <p:cBhvr>
                                        <p:cTn id="12" dur="500"/>
                                        <p:tgtEl>
                                          <p:spTgt spid="3">
                                            <p:txEl>
                                              <p:pRg st="1" end="1"/>
                                            </p:txEl>
                                          </p:spTgt>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2"/>
                                        </p:tgtEl>
                                        <p:attrNameLst>
                                          <p:attrName>style.visibility</p:attrName>
                                        </p:attrNameLst>
                                      </p:cBhvr>
                                      <p:to>
                                        <p:strVal val="visible"/>
                                      </p:to>
                                    </p:set>
                                    <p:animEffect transition="in" filter="blinds(horizontal)">
                                      <p:cBhvr>
                                        <p:cTn id="17" dur="500"/>
                                        <p:tgtEl>
                                          <p:spTgt spid="2"/>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blinds(horizontal)">
                                      <p:cBhvr>
                                        <p:cTn id="22" dur="500"/>
                                        <p:tgtEl>
                                          <p:spTgt spid="5"/>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nodeType="clickEffect">
                                  <p:stCondLst>
                                    <p:cond delay="0"/>
                                  </p:stCondLst>
                                  <p:childTnLst>
                                    <p:set>
                                      <p:cBhvr>
                                        <p:cTn id="26" dur="1" fill="hold">
                                          <p:stCondLst>
                                            <p:cond delay="0"/>
                                          </p:stCondLst>
                                        </p:cTn>
                                        <p:tgtEl>
                                          <p:spTgt spid="3">
                                            <p:txEl>
                                              <p:pRg st="2" end="2"/>
                                            </p:txEl>
                                          </p:spTgt>
                                        </p:tgtEl>
                                        <p:attrNameLst>
                                          <p:attrName>style.visibility</p:attrName>
                                        </p:attrNameLst>
                                      </p:cBhvr>
                                      <p:to>
                                        <p:strVal val="visible"/>
                                      </p:to>
                                    </p:set>
                                    <p:animEffect transition="in" filter="blinds(horizontal)">
                                      <p:cBhvr>
                                        <p:cTn id="27" dur="500"/>
                                        <p:tgtEl>
                                          <p:spTgt spid="3">
                                            <p:txEl>
                                              <p:pRg st="2" end="2"/>
                                            </p:txEl>
                                          </p:spTgt>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nodeType="clickEffect">
                                  <p:stCondLst>
                                    <p:cond delay="0"/>
                                  </p:stCondLst>
                                  <p:childTnLst>
                                    <p:set>
                                      <p:cBhvr>
                                        <p:cTn id="31" dur="1" fill="hold">
                                          <p:stCondLst>
                                            <p:cond delay="0"/>
                                          </p:stCondLst>
                                        </p:cTn>
                                        <p:tgtEl>
                                          <p:spTgt spid="3">
                                            <p:txEl>
                                              <p:pRg st="3" end="3"/>
                                            </p:txEl>
                                          </p:spTgt>
                                        </p:tgtEl>
                                        <p:attrNameLst>
                                          <p:attrName>style.visibility</p:attrName>
                                        </p:attrNameLst>
                                      </p:cBhvr>
                                      <p:to>
                                        <p:strVal val="visible"/>
                                      </p:to>
                                    </p:set>
                                    <p:animEffect transition="in" filter="blinds(horizontal)">
                                      <p:cBhvr>
                                        <p:cTn id="32" dur="500"/>
                                        <p:tgtEl>
                                          <p:spTgt spid="3">
                                            <p:txEl>
                                              <p:pRg st="3" end="3"/>
                                            </p:txEl>
                                          </p:spTgt>
                                        </p:tgtEl>
                                      </p:cBhvr>
                                    </p:animEffect>
                                  </p:childTnLst>
                                </p:cTn>
                              </p:par>
                            </p:childTnLst>
                          </p:cTn>
                        </p:par>
                      </p:childTnLst>
                    </p:cTn>
                  </p:par>
                  <p:par>
                    <p:cTn id="33" fill="hold">
                      <p:stCondLst>
                        <p:cond delay="indefinite"/>
                      </p:stCondLst>
                      <p:childTnLst>
                        <p:par>
                          <p:cTn id="34" fill="hold">
                            <p:stCondLst>
                              <p:cond delay="0"/>
                            </p:stCondLst>
                            <p:childTnLst>
                              <p:par>
                                <p:cTn id="35" presetID="3" presetClass="entr" presetSubtype="10" fill="hold" nodeType="clickEffect">
                                  <p:stCondLst>
                                    <p:cond delay="0"/>
                                  </p:stCondLst>
                                  <p:childTnLst>
                                    <p:set>
                                      <p:cBhvr>
                                        <p:cTn id="36" dur="1" fill="hold">
                                          <p:stCondLst>
                                            <p:cond delay="0"/>
                                          </p:stCondLst>
                                        </p:cTn>
                                        <p:tgtEl>
                                          <p:spTgt spid="3">
                                            <p:txEl>
                                              <p:pRg st="4" end="4"/>
                                            </p:txEl>
                                          </p:spTgt>
                                        </p:tgtEl>
                                        <p:attrNameLst>
                                          <p:attrName>style.visibility</p:attrName>
                                        </p:attrNameLst>
                                      </p:cBhvr>
                                      <p:to>
                                        <p:strVal val="visible"/>
                                      </p:to>
                                    </p:set>
                                    <p:animEffect transition="in" filter="blinds(horizontal)">
                                      <p:cBhvr>
                                        <p:cTn id="37" dur="500"/>
                                        <p:tgtEl>
                                          <p:spTgt spid="3">
                                            <p:txEl>
                                              <p:pRg st="4" end="4"/>
                                            </p:txEl>
                                          </p:spTgt>
                                        </p:tgtEl>
                                      </p:cBhvr>
                                    </p:animEffect>
                                  </p:childTnLst>
                                </p:cTn>
                              </p:par>
                            </p:childTnLst>
                          </p:cTn>
                        </p:par>
                      </p:childTnLst>
                    </p:cTn>
                  </p:par>
                  <p:par>
                    <p:cTn id="38" fill="hold">
                      <p:stCondLst>
                        <p:cond delay="indefinite"/>
                      </p:stCondLst>
                      <p:childTnLst>
                        <p:par>
                          <p:cTn id="39" fill="hold">
                            <p:stCondLst>
                              <p:cond delay="0"/>
                            </p:stCondLst>
                            <p:childTnLst>
                              <p:par>
                                <p:cTn id="40" presetID="3" presetClass="entr" presetSubtype="10" fill="hold" nodeType="clickEffect">
                                  <p:stCondLst>
                                    <p:cond delay="0"/>
                                  </p:stCondLst>
                                  <p:childTnLst>
                                    <p:set>
                                      <p:cBhvr>
                                        <p:cTn id="41" dur="1" fill="hold">
                                          <p:stCondLst>
                                            <p:cond delay="0"/>
                                          </p:stCondLst>
                                        </p:cTn>
                                        <p:tgtEl>
                                          <p:spTgt spid="3">
                                            <p:txEl>
                                              <p:pRg st="5" end="5"/>
                                            </p:txEl>
                                          </p:spTgt>
                                        </p:tgtEl>
                                        <p:attrNameLst>
                                          <p:attrName>style.visibility</p:attrName>
                                        </p:attrNameLst>
                                      </p:cBhvr>
                                      <p:to>
                                        <p:strVal val="visible"/>
                                      </p:to>
                                    </p:set>
                                    <p:animEffect transition="in" filter="blinds(horizontal)">
                                      <p:cBhvr>
                                        <p:cTn id="42" dur="500"/>
                                        <p:tgtEl>
                                          <p:spTgt spid="3">
                                            <p:txEl>
                                              <p:pRg st="5" end="5"/>
                                            </p:txEl>
                                          </p:spTgt>
                                        </p:tgtEl>
                                      </p:cBhvr>
                                    </p:animEffect>
                                  </p:childTnLst>
                                </p:cTn>
                              </p:par>
                            </p:childTnLst>
                          </p:cTn>
                        </p:par>
                      </p:childTnLst>
                    </p:cTn>
                  </p:par>
                  <p:par>
                    <p:cTn id="43" fill="hold">
                      <p:stCondLst>
                        <p:cond delay="indefinite"/>
                      </p:stCondLst>
                      <p:childTnLst>
                        <p:par>
                          <p:cTn id="44" fill="hold">
                            <p:stCondLst>
                              <p:cond delay="0"/>
                            </p:stCondLst>
                            <p:childTnLst>
                              <p:par>
                                <p:cTn id="45" presetID="3" presetClass="entr" presetSubtype="10" fill="hold" nodeType="clickEffect">
                                  <p:stCondLst>
                                    <p:cond delay="0"/>
                                  </p:stCondLst>
                                  <p:childTnLst>
                                    <p:set>
                                      <p:cBhvr>
                                        <p:cTn id="46" dur="1" fill="hold">
                                          <p:stCondLst>
                                            <p:cond delay="0"/>
                                          </p:stCondLst>
                                        </p:cTn>
                                        <p:tgtEl>
                                          <p:spTgt spid="3">
                                            <p:txEl>
                                              <p:pRg st="6" end="6"/>
                                            </p:txEl>
                                          </p:spTgt>
                                        </p:tgtEl>
                                        <p:attrNameLst>
                                          <p:attrName>style.visibility</p:attrName>
                                        </p:attrNameLst>
                                      </p:cBhvr>
                                      <p:to>
                                        <p:strVal val="visible"/>
                                      </p:to>
                                    </p:set>
                                    <p:animEffect transition="in" filter="blinds(horizontal)">
                                      <p:cBhvr>
                                        <p:cTn id="47" dur="500"/>
                                        <p:tgtEl>
                                          <p:spTgt spid="3">
                                            <p:txEl>
                                              <p:pRg st="6" end="6"/>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z="2400" b="1" dirty="0" smtClean="0"/>
              <a:t>Distribution According to Place   (…cont.)</a:t>
            </a:r>
            <a:endParaRPr lang="en-US" dirty="0"/>
          </a:p>
        </p:txBody>
      </p:sp>
      <p:sp>
        <p:nvSpPr>
          <p:cNvPr id="3" name="Content Placeholder 2"/>
          <p:cNvSpPr>
            <a:spLocks noGrp="1"/>
          </p:cNvSpPr>
          <p:nvPr>
            <p:ph idx="1"/>
          </p:nvPr>
        </p:nvSpPr>
        <p:spPr/>
        <p:txBody>
          <a:bodyPr>
            <a:normAutofit lnSpcReduction="10000"/>
          </a:bodyPr>
          <a:lstStyle/>
          <a:p>
            <a:r>
              <a:rPr lang="en-US" b="1" dirty="0" smtClean="0"/>
              <a:t>Regional Variations within countries </a:t>
            </a:r>
            <a:r>
              <a:rPr lang="en-US" dirty="0" smtClean="0"/>
              <a:t>: </a:t>
            </a:r>
          </a:p>
          <a:p>
            <a:r>
              <a:rPr lang="en-US" dirty="0" smtClean="0"/>
              <a:t>e.g. goiter -in the foot hill areas in India. </a:t>
            </a:r>
          </a:p>
          <a:p>
            <a:pPr>
              <a:buNone/>
            </a:pPr>
            <a:endParaRPr lang="en-US" dirty="0" smtClean="0"/>
          </a:p>
          <a:p>
            <a:r>
              <a:rPr lang="en-US" b="1" dirty="0" smtClean="0"/>
              <a:t>Rural - Urban differences </a:t>
            </a:r>
            <a:r>
              <a:rPr lang="en-US" dirty="0" smtClean="0"/>
              <a:t>: </a:t>
            </a:r>
          </a:p>
          <a:p>
            <a:pPr lvl="1"/>
            <a:r>
              <a:rPr lang="en-US" dirty="0" smtClean="0"/>
              <a:t>point out towards possible environmental factors; </a:t>
            </a:r>
          </a:p>
          <a:p>
            <a:pPr lvl="1"/>
            <a:r>
              <a:rPr lang="en-US" dirty="0" smtClean="0"/>
              <a:t>e.g. IHD, STDs, Hypertension etc. are more common in the urban areas while </a:t>
            </a:r>
          </a:p>
          <a:p>
            <a:pPr lvl="1"/>
            <a:r>
              <a:rPr lang="en-US" dirty="0" err="1" smtClean="0"/>
              <a:t>oro</a:t>
            </a:r>
            <a:r>
              <a:rPr lang="en-US" dirty="0" smtClean="0"/>
              <a:t> - </a:t>
            </a:r>
            <a:r>
              <a:rPr lang="en-US" dirty="0" err="1" smtClean="0"/>
              <a:t>faecal</a:t>
            </a:r>
            <a:r>
              <a:rPr lang="en-US" dirty="0" smtClean="0"/>
              <a:t> infections are more common in rural areas. </a:t>
            </a:r>
          </a:p>
        </p:txBody>
      </p:sp>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1295400"/>
            <a:ext cx="8686800" cy="5562600"/>
          </a:xfrm>
          <a:ln>
            <a:noFill/>
          </a:ln>
        </p:spPr>
        <p:txBody>
          <a:bodyPr>
            <a:normAutofit fontScale="85000" lnSpcReduction="20000"/>
          </a:bodyPr>
          <a:lstStyle/>
          <a:p>
            <a:r>
              <a:rPr lang="en-US" sz="3800" b="1" dirty="0" smtClean="0"/>
              <a:t>Local distributions </a:t>
            </a:r>
            <a:r>
              <a:rPr lang="en-US" sz="3800" dirty="0" smtClean="0"/>
              <a:t>: </a:t>
            </a:r>
          </a:p>
          <a:p>
            <a:r>
              <a:rPr lang="en-US" dirty="0" smtClean="0"/>
              <a:t>The finding may finally be due to one of the two reasons:</a:t>
            </a:r>
          </a:p>
          <a:p>
            <a:pPr marL="514350" indent="-514350">
              <a:buAutoNum type="arabicPeriod"/>
            </a:pPr>
            <a:r>
              <a:rPr lang="en-US" dirty="0" smtClean="0"/>
              <a:t>The inhabitants of that place, OR</a:t>
            </a:r>
          </a:p>
          <a:p>
            <a:pPr marL="514350" indent="-514350">
              <a:buAutoNum type="arabicPeriod"/>
            </a:pPr>
            <a:endParaRPr lang="en-US" dirty="0" smtClean="0"/>
          </a:p>
          <a:p>
            <a:pPr marL="514350" indent="-514350">
              <a:buAutoNum type="arabicPeriod"/>
            </a:pPr>
            <a:r>
              <a:rPr lang="en-US" dirty="0" smtClean="0"/>
              <a:t>Some etiologic factors, characteristic in the place are present. If this is the reason, then :</a:t>
            </a:r>
          </a:p>
          <a:p>
            <a:pPr lvl="1">
              <a:buNone/>
            </a:pPr>
            <a:r>
              <a:rPr lang="en-US" dirty="0" smtClean="0"/>
              <a:t>(</a:t>
            </a:r>
            <a:r>
              <a:rPr lang="en-US" dirty="0" err="1" smtClean="0"/>
              <a:t>i</a:t>
            </a:r>
            <a:r>
              <a:rPr lang="en-US" dirty="0" smtClean="0"/>
              <a:t>) High rates of disease will be observed in all ethnic groups in that area.</a:t>
            </a:r>
          </a:p>
          <a:p>
            <a:pPr lvl="1">
              <a:buNone/>
            </a:pPr>
            <a:r>
              <a:rPr lang="en-US" dirty="0" smtClean="0"/>
              <a:t>(ii) High rates are not observed in persons of similar ethnic groups living in other areas.</a:t>
            </a:r>
          </a:p>
          <a:p>
            <a:pPr lvl="1">
              <a:buNone/>
            </a:pPr>
            <a:r>
              <a:rPr lang="en-US" dirty="0" smtClean="0"/>
              <a:t>(iii) Healthy persons entering that area become ill with a frequency similar to the indigenous inhabitants.</a:t>
            </a:r>
          </a:p>
          <a:p>
            <a:pPr lvl="1">
              <a:buNone/>
            </a:pPr>
            <a:r>
              <a:rPr lang="en-US" dirty="0" smtClean="0"/>
              <a:t>(iv) Inhabitants who have left that area do not show high rates.</a:t>
            </a:r>
          </a:p>
          <a:p>
            <a:pPr lvl="1">
              <a:buNone/>
            </a:pPr>
            <a:r>
              <a:rPr lang="en-US" dirty="0" smtClean="0"/>
              <a:t>(v) Some evidence of the disease may also be found in animals in the same area.</a:t>
            </a:r>
          </a:p>
          <a:p>
            <a:endParaRPr lang="en-US" dirty="0"/>
          </a:p>
        </p:txBody>
      </p:sp>
      <p:sp>
        <p:nvSpPr>
          <p:cNvPr id="6" name="Title 1"/>
          <p:cNvSpPr>
            <a:spLocks noGrp="1"/>
          </p:cNvSpPr>
          <p:nvPr>
            <p:ph type="title"/>
          </p:nvPr>
        </p:nvSpPr>
        <p:spPr>
          <a:xfrm>
            <a:off x="304800" y="457200"/>
            <a:ext cx="8686800" cy="838200"/>
          </a:xfrm>
        </p:spPr>
        <p:txBody>
          <a:bodyPr/>
          <a:lstStyle/>
          <a:p>
            <a:r>
              <a:rPr lang="en-US" sz="2400" b="1" dirty="0" smtClean="0"/>
              <a:t>Distribution According to Place   (…cont.)</a:t>
            </a:r>
            <a:endParaRPr lang="en-US" dirty="0"/>
          </a:p>
        </p:txBody>
      </p:sp>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smtClean="0"/>
              <a:t>Methods of Displaying and Analyzing Place Related Disease</a:t>
            </a:r>
            <a:endParaRPr lang="en-US" dirty="0"/>
          </a:p>
        </p:txBody>
      </p:sp>
      <p:sp>
        <p:nvSpPr>
          <p:cNvPr id="3" name="Content Placeholder 2"/>
          <p:cNvSpPr>
            <a:spLocks noGrp="1"/>
          </p:cNvSpPr>
          <p:nvPr>
            <p:ph idx="1"/>
          </p:nvPr>
        </p:nvSpPr>
        <p:spPr/>
        <p:txBody>
          <a:bodyPr>
            <a:normAutofit fontScale="92500" lnSpcReduction="10000"/>
          </a:bodyPr>
          <a:lstStyle/>
          <a:p>
            <a:r>
              <a:rPr lang="en-US" dirty="0" smtClean="0"/>
              <a:t>common methods used:</a:t>
            </a:r>
          </a:p>
          <a:p>
            <a:pPr lvl="0"/>
            <a:r>
              <a:rPr lang="en-US" b="1" dirty="0" smtClean="0"/>
              <a:t>Spot Mapping </a:t>
            </a:r>
            <a:r>
              <a:rPr lang="en-US" dirty="0" smtClean="0"/>
              <a:t>: </a:t>
            </a:r>
          </a:p>
          <a:p>
            <a:pPr lvl="1"/>
            <a:r>
              <a:rPr lang="en-US" dirty="0" smtClean="0"/>
              <a:t>simplest, yet a very productive method of displaying the place - related distribution of a disease</a:t>
            </a:r>
          </a:p>
          <a:p>
            <a:pPr lvl="0"/>
            <a:r>
              <a:rPr lang="en-US" b="1" dirty="0" smtClean="0"/>
              <a:t>Map - on - map</a:t>
            </a:r>
            <a:r>
              <a:rPr lang="en-US" dirty="0" smtClean="0"/>
              <a:t>: </a:t>
            </a:r>
          </a:p>
          <a:p>
            <a:pPr lvl="1"/>
            <a:r>
              <a:rPr lang="en-US" dirty="0" smtClean="0"/>
              <a:t>we combine two maps to bring </a:t>
            </a:r>
            <a:r>
              <a:rPr lang="en-US" u="sng" dirty="0" smtClean="0"/>
              <a:t>disease frequencies</a:t>
            </a:r>
            <a:r>
              <a:rPr lang="en-US" dirty="0" smtClean="0"/>
              <a:t>, plotted as colored dots, into visual approximation with other variables like roads, rivers, indices of poverty etc. </a:t>
            </a:r>
          </a:p>
          <a:p>
            <a:pPr lvl="1"/>
            <a:r>
              <a:rPr lang="en-US" dirty="0" smtClean="0"/>
              <a:t>This technique may also be used for studying “movement” of a disease in both time and place.</a:t>
            </a:r>
          </a:p>
          <a:p>
            <a:endParaRPr lang="en-US" dirty="0"/>
          </a:p>
        </p:txBody>
      </p:sp>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smtClean="0"/>
              <a:t>Study by John Snow, 1854</a:t>
            </a:r>
            <a:endParaRPr lang="en-US" dirty="0"/>
          </a:p>
        </p:txBody>
      </p:sp>
      <p:sp>
        <p:nvSpPr>
          <p:cNvPr id="3" name="Content Placeholder 2"/>
          <p:cNvSpPr>
            <a:spLocks noGrp="1"/>
          </p:cNvSpPr>
          <p:nvPr>
            <p:ph idx="1"/>
          </p:nvPr>
        </p:nvSpPr>
        <p:spPr/>
        <p:txBody>
          <a:bodyPr>
            <a:normAutofit/>
          </a:bodyPr>
          <a:lstStyle/>
          <a:p>
            <a:r>
              <a:rPr lang="en-US" sz="2000" b="1" dirty="0" smtClean="0"/>
              <a:t>Spot map of deaths from cholera in Golden Square area, London, 1854</a:t>
            </a:r>
            <a:endParaRPr lang="en-US" sz="2000" dirty="0"/>
          </a:p>
        </p:txBody>
      </p:sp>
      <p:pic>
        <p:nvPicPr>
          <p:cNvPr id="5122" name="Picture 2"/>
          <p:cNvPicPr>
            <a:picLocks noChangeAspect="1" noChangeArrowheads="1"/>
          </p:cNvPicPr>
          <p:nvPr/>
        </p:nvPicPr>
        <p:blipFill>
          <a:blip r:embed="rId3"/>
          <a:srcRect/>
          <a:stretch>
            <a:fillRect/>
          </a:stretch>
        </p:blipFill>
        <p:spPr bwMode="auto">
          <a:xfrm>
            <a:off x="0" y="1981201"/>
            <a:ext cx="5105400" cy="4876800"/>
          </a:xfrm>
          <a:prstGeom prst="rect">
            <a:avLst/>
          </a:prstGeom>
          <a:noFill/>
          <a:ln w="9525">
            <a:noFill/>
            <a:miter lim="800000"/>
            <a:headEnd/>
            <a:tailEnd/>
          </a:ln>
          <a:effectLst/>
        </p:spPr>
      </p:pic>
      <p:sp>
        <p:nvSpPr>
          <p:cNvPr id="5" name="Oval Callout 4"/>
          <p:cNvSpPr/>
          <p:nvPr/>
        </p:nvSpPr>
        <p:spPr>
          <a:xfrm>
            <a:off x="6781800" y="2133600"/>
            <a:ext cx="2362200" cy="1600200"/>
          </a:xfrm>
          <a:prstGeom prst="wedgeEllipseCallout">
            <a:avLst>
              <a:gd name="adj1" fmla="val -227382"/>
              <a:gd name="adj2" fmla="val 60356"/>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dirty="0" smtClean="0"/>
              <a:t>This pump was later suspected and proved to be a source of infection</a:t>
            </a:r>
            <a:endParaRPr lang="en-US" dirty="0"/>
          </a:p>
        </p:txBody>
      </p:sp>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smtClean="0"/>
              <a:t>References</a:t>
            </a:r>
            <a:endParaRPr lang="en-US" dirty="0"/>
          </a:p>
        </p:txBody>
      </p:sp>
      <p:sp>
        <p:nvSpPr>
          <p:cNvPr id="3" name="Content Placeholder 2"/>
          <p:cNvSpPr>
            <a:spLocks noGrp="1"/>
          </p:cNvSpPr>
          <p:nvPr>
            <p:ph idx="1"/>
          </p:nvPr>
        </p:nvSpPr>
        <p:spPr>
          <a:xfrm>
            <a:off x="762000" y="1600200"/>
            <a:ext cx="8077200" cy="4876800"/>
          </a:xfrm>
        </p:spPr>
        <p:txBody>
          <a:bodyPr>
            <a:normAutofit fontScale="70000" lnSpcReduction="20000"/>
          </a:bodyPr>
          <a:lstStyle/>
          <a:p>
            <a:pPr marL="514350" lvl="0" indent="-514350">
              <a:buFont typeface="+mj-lt"/>
              <a:buAutoNum type="arabicPeriod"/>
            </a:pPr>
            <a:r>
              <a:rPr lang="en-US" dirty="0" smtClean="0"/>
              <a:t>Centers for Disease Control and Prevention. Principles of Epidemiology an Introduction to Applied Epidemiology &amp; Biostatistics. 2</a:t>
            </a:r>
            <a:r>
              <a:rPr lang="en-US" baseline="30000" dirty="0" smtClean="0"/>
              <a:t>nd</a:t>
            </a:r>
            <a:r>
              <a:rPr lang="en-US" dirty="0" smtClean="0"/>
              <a:t> Ed.16-30.</a:t>
            </a:r>
          </a:p>
          <a:p>
            <a:pPr marL="514350" lvl="0" indent="-514350">
              <a:buFont typeface="+mj-lt"/>
              <a:buAutoNum type="arabicPeriod"/>
            </a:pPr>
            <a:r>
              <a:rPr lang="en-US" dirty="0" err="1" smtClean="0"/>
              <a:t>Bhalwar</a:t>
            </a:r>
            <a:r>
              <a:rPr lang="en-US" dirty="0" smtClean="0"/>
              <a:t> R. Textbook of Public Health and Community Medicine.1</a:t>
            </a:r>
            <a:r>
              <a:rPr lang="en-US" baseline="30000" dirty="0" smtClean="0"/>
              <a:t>st</a:t>
            </a:r>
            <a:r>
              <a:rPr lang="en-US" dirty="0" smtClean="0"/>
              <a:t> ed.2009.131-</a:t>
            </a:r>
          </a:p>
          <a:p>
            <a:pPr marL="514350" lvl="0" indent="-514350">
              <a:buFont typeface="+mj-lt"/>
              <a:buAutoNum type="arabicPeriod"/>
            </a:pPr>
            <a:r>
              <a:rPr lang="en-US" dirty="0" smtClean="0"/>
              <a:t>Park K. Park’s textbook of preventive and social medicine. 20</a:t>
            </a:r>
            <a:r>
              <a:rPr lang="en-US" baseline="30000" dirty="0" smtClean="0"/>
              <a:t>th</a:t>
            </a:r>
            <a:r>
              <a:rPr lang="en-US" dirty="0" smtClean="0"/>
              <a:t> edition, 2009. </a:t>
            </a:r>
            <a:r>
              <a:rPr lang="en-US" dirty="0" err="1" smtClean="0"/>
              <a:t>Banarsidas</a:t>
            </a:r>
            <a:r>
              <a:rPr lang="en-US" dirty="0" smtClean="0"/>
              <a:t> </a:t>
            </a:r>
            <a:r>
              <a:rPr lang="en-US" dirty="0" err="1" smtClean="0"/>
              <a:t>Bhanot</a:t>
            </a:r>
            <a:r>
              <a:rPr lang="en-US" dirty="0" smtClean="0"/>
              <a:t> publishers, Jabalpur, India. 56-</a:t>
            </a:r>
          </a:p>
          <a:p>
            <a:pPr marL="514350" lvl="0" indent="-514350">
              <a:buFont typeface="+mj-lt"/>
              <a:buAutoNum type="arabicPeriod"/>
            </a:pPr>
            <a:r>
              <a:rPr lang="en-US" dirty="0" err="1" smtClean="0"/>
              <a:t>Beaglehole</a:t>
            </a:r>
            <a:r>
              <a:rPr lang="en-US" dirty="0" smtClean="0"/>
              <a:t> R, Bonita R, </a:t>
            </a:r>
            <a:r>
              <a:rPr lang="en-US" dirty="0" err="1" smtClean="0"/>
              <a:t>Kjellstrom</a:t>
            </a:r>
            <a:r>
              <a:rPr lang="en-US" dirty="0" smtClean="0"/>
              <a:t> T. Basic Epidemiology.2</a:t>
            </a:r>
            <a:r>
              <a:rPr lang="en-US" baseline="30000" dirty="0" smtClean="0"/>
              <a:t>nd</a:t>
            </a:r>
            <a:r>
              <a:rPr lang="en-US" dirty="0" smtClean="0"/>
              <a:t> edition. World Health Organization.2006. 4, 6-11, 26-</a:t>
            </a:r>
          </a:p>
          <a:p>
            <a:pPr marL="514350" lvl="0" indent="-514350">
              <a:buFont typeface="+mj-lt"/>
              <a:buAutoNum type="arabicPeriod"/>
            </a:pPr>
            <a:r>
              <a:rPr lang="en-US" dirty="0" smtClean="0"/>
              <a:t>Last JM, ed. Dictionary of Epidemiology, Second edition. New York: Oxford U. Press, 1988:42.</a:t>
            </a:r>
          </a:p>
          <a:p>
            <a:pPr marL="514350" lvl="0" indent="-514350">
              <a:buFont typeface="+mj-lt"/>
              <a:buAutoNum type="arabicPeriod"/>
            </a:pPr>
            <a:r>
              <a:rPr lang="en-US" dirty="0" err="1" smtClean="0"/>
              <a:t>MacMahon</a:t>
            </a:r>
            <a:r>
              <a:rPr lang="en-US" dirty="0" smtClean="0"/>
              <a:t> B, </a:t>
            </a:r>
            <a:r>
              <a:rPr lang="en-US" dirty="0" err="1" smtClean="0"/>
              <a:t>Trichopoulos</a:t>
            </a:r>
            <a:r>
              <a:rPr lang="en-US" dirty="0" smtClean="0"/>
              <a:t> D. Epidemiology Principles and Methods. Second </a:t>
            </a:r>
            <a:r>
              <a:rPr lang="en-US" dirty="0" err="1" smtClean="0"/>
              <a:t>ed.Little</a:t>
            </a:r>
            <a:r>
              <a:rPr lang="en-US" dirty="0" smtClean="0"/>
              <a:t>, Brown and company. 1996:</a:t>
            </a:r>
          </a:p>
          <a:p>
            <a:endParaRPr lang="en-US" dirty="0"/>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ctrTitle"/>
          </p:nvPr>
        </p:nvSpPr>
        <p:spPr/>
        <p:txBody>
          <a:bodyPr/>
          <a:lstStyle/>
          <a:p>
            <a:r>
              <a:rPr lang="en-US" dirty="0" smtClean="0"/>
              <a:t>Thank you……………..</a:t>
            </a:r>
            <a:endParaRPr lang="en-US" dirty="0"/>
          </a:p>
        </p:txBody>
      </p:sp>
      <p:sp>
        <p:nvSpPr>
          <p:cNvPr id="5" name="Subtitle 4"/>
          <p:cNvSpPr>
            <a:spLocks noGrp="1"/>
          </p:cNvSpPr>
          <p:nvPr>
            <p:ph type="subTitle" idx="1"/>
          </p:nvPr>
        </p:nvSpPr>
        <p:spPr/>
        <p:txBody>
          <a:bodyPr/>
          <a:lstStyle/>
          <a:p>
            <a:endParaRPr lang="en-US"/>
          </a:p>
        </p:txBody>
      </p:sp>
    </p:spTree>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686800" cy="838200"/>
          </a:xfrm>
        </p:spPr>
        <p:txBody>
          <a:bodyPr/>
          <a:lstStyle/>
          <a:p>
            <a:r>
              <a:rPr lang="en-US" dirty="0" smtClean="0"/>
              <a:t>Epidemiological Studies</a:t>
            </a:r>
            <a:endParaRPr lang="en-US" dirty="0"/>
          </a:p>
        </p:txBody>
      </p:sp>
      <p:sp>
        <p:nvSpPr>
          <p:cNvPr id="4" name="Content Placeholder 2"/>
          <p:cNvSpPr>
            <a:spLocks noGrp="1"/>
          </p:cNvSpPr>
          <p:nvPr>
            <p:ph idx="1"/>
          </p:nvPr>
        </p:nvSpPr>
        <p:spPr>
          <a:xfrm>
            <a:off x="304800" y="1295400"/>
            <a:ext cx="8686800" cy="5257800"/>
          </a:xfrm>
          <a:prstGeom prst="rect">
            <a:avLst/>
          </a:prstGeom>
        </p:spPr>
        <p:txBody>
          <a:bodyPr vert="horz" lIns="91440" tIns="45720" rIns="91440" bIns="45720" rtlCol="0">
            <a:noAutofit/>
          </a:bodyPr>
          <a:lst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a:lstStyle>
          <a:p>
            <a:pPr>
              <a:buNone/>
            </a:pPr>
            <a:r>
              <a:rPr lang="en-US" sz="2000" b="1" baseline="-25000" dirty="0" smtClean="0"/>
              <a:t>         </a:t>
            </a:r>
            <a:r>
              <a:rPr lang="en-US" b="1" baseline="-25000" dirty="0" smtClean="0"/>
              <a:t>Type of study                  Alternate name                    Unit of study</a:t>
            </a:r>
          </a:p>
          <a:p>
            <a:pPr>
              <a:buNone/>
            </a:pPr>
            <a:r>
              <a:rPr lang="en-US" b="1" baseline="-25000" dirty="0" smtClean="0"/>
              <a:t> </a:t>
            </a:r>
            <a:r>
              <a:rPr lang="en-US" b="1" dirty="0" smtClean="0"/>
              <a:t>  </a:t>
            </a:r>
            <a:r>
              <a:rPr lang="en-US" sz="2400" b="1" dirty="0" smtClean="0"/>
              <a:t>A. </a:t>
            </a:r>
            <a:r>
              <a:rPr lang="en-US" b="1" baseline="-25000" dirty="0" smtClean="0"/>
              <a:t>Observational studies</a:t>
            </a:r>
          </a:p>
          <a:p>
            <a:pPr>
              <a:buNone/>
            </a:pPr>
            <a:r>
              <a:rPr lang="en-US" sz="2400" baseline="-25000" dirty="0" smtClean="0"/>
              <a:t>	</a:t>
            </a:r>
            <a:r>
              <a:rPr lang="en-US" sz="2400" b="1" baseline="-25000" dirty="0" smtClean="0"/>
              <a:t>Descriptive studies</a:t>
            </a:r>
          </a:p>
          <a:p>
            <a:pPr>
              <a:buNone/>
            </a:pPr>
            <a:r>
              <a:rPr lang="en-US" sz="2400" b="1" baseline="-25000" dirty="0" smtClean="0"/>
              <a:t>	Analytical studies</a:t>
            </a:r>
          </a:p>
          <a:p>
            <a:pPr>
              <a:buNone/>
            </a:pPr>
            <a:r>
              <a:rPr lang="en-US" sz="2400" baseline="-25000" dirty="0" smtClean="0"/>
              <a:t>	Ecological                                           </a:t>
            </a:r>
            <a:r>
              <a:rPr lang="en-US" sz="2400" baseline="-25000" dirty="0" err="1" smtClean="0"/>
              <a:t>Correlational</a:t>
            </a:r>
            <a:r>
              <a:rPr lang="en-US" sz="2400" baseline="-25000" dirty="0" smtClean="0"/>
              <a:t>                                           Populations</a:t>
            </a:r>
          </a:p>
          <a:p>
            <a:pPr>
              <a:buNone/>
            </a:pPr>
            <a:r>
              <a:rPr lang="en-US" sz="2400" baseline="-25000" dirty="0" smtClean="0"/>
              <a:t>	Cross-sectional                                  Prevalence                                              Individuals</a:t>
            </a:r>
          </a:p>
          <a:p>
            <a:pPr>
              <a:buNone/>
            </a:pPr>
            <a:r>
              <a:rPr lang="en-US" sz="2400" baseline="-25000" dirty="0" smtClean="0"/>
              <a:t>	Case -Control                                  Case -Reference                                         Individuals</a:t>
            </a:r>
          </a:p>
          <a:p>
            <a:pPr>
              <a:buNone/>
            </a:pPr>
            <a:r>
              <a:rPr lang="en-US" sz="2400" baseline="-25000" dirty="0" smtClean="0"/>
              <a:t>	Cohort                                    Follow Follow-up/ Longitudinal                         Individuals</a:t>
            </a:r>
          </a:p>
          <a:p>
            <a:pPr>
              <a:buNone/>
            </a:pPr>
            <a:r>
              <a:rPr lang="en-US" sz="2000" b="1" baseline="-25000" dirty="0" smtClean="0"/>
              <a:t>    </a:t>
            </a:r>
          </a:p>
          <a:p>
            <a:pPr>
              <a:buNone/>
            </a:pPr>
            <a:r>
              <a:rPr lang="en-US" sz="2000" b="1" baseline="-25000" dirty="0" smtClean="0"/>
              <a:t>        </a:t>
            </a:r>
            <a:r>
              <a:rPr lang="en-US" sz="3600" b="1" baseline="-25000" dirty="0" smtClean="0"/>
              <a:t>B.</a:t>
            </a:r>
            <a:r>
              <a:rPr lang="en-US" sz="2000" b="1" baseline="-25000" dirty="0" smtClean="0"/>
              <a:t> </a:t>
            </a:r>
            <a:r>
              <a:rPr lang="en-US" b="1" baseline="-25000" dirty="0" smtClean="0"/>
              <a:t>Experimental/ intervention Studies</a:t>
            </a:r>
            <a:endParaRPr lang="en-US" sz="2800" b="1" baseline="-25000" dirty="0" smtClean="0"/>
          </a:p>
          <a:p>
            <a:pPr>
              <a:buNone/>
            </a:pPr>
            <a:endParaRPr lang="en-US" sz="2000" b="1" baseline="-25000" dirty="0" smtClean="0"/>
          </a:p>
          <a:p>
            <a:pPr>
              <a:buNone/>
            </a:pPr>
            <a:r>
              <a:rPr lang="en-US" sz="2000" baseline="-25000" dirty="0" smtClean="0"/>
              <a:t>	</a:t>
            </a:r>
            <a:r>
              <a:rPr lang="en-US" sz="2400" baseline="-25000" dirty="0" smtClean="0"/>
              <a:t>Randomized Controlled Studies             Clinical Trial                                      Patients</a:t>
            </a:r>
          </a:p>
          <a:p>
            <a:pPr>
              <a:buNone/>
            </a:pPr>
            <a:r>
              <a:rPr lang="en-US" sz="2400" baseline="-25000" dirty="0" smtClean="0"/>
              <a:t>	Field Trial                                                                                                        Healthy person</a:t>
            </a:r>
          </a:p>
          <a:p>
            <a:pPr>
              <a:buNone/>
            </a:pPr>
            <a:r>
              <a:rPr lang="en-US" sz="2400" baseline="-25000" dirty="0" smtClean="0"/>
              <a:t>	Community Trial                     Community intervention </a:t>
            </a:r>
            <a:r>
              <a:rPr lang="en-US" sz="2400" baseline="-25000" smtClean="0"/>
              <a:t>studies                        </a:t>
            </a:r>
            <a:r>
              <a:rPr lang="en-US" sz="2400" baseline="-25000" dirty="0" smtClean="0"/>
              <a:t>Communities </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Descriptive epidemiology</a:t>
            </a:r>
            <a:endParaRPr lang="en-US" dirty="0"/>
          </a:p>
        </p:txBody>
      </p:sp>
      <p:sp>
        <p:nvSpPr>
          <p:cNvPr id="3" name="Content Placeholder 2"/>
          <p:cNvSpPr>
            <a:spLocks noGrp="1"/>
          </p:cNvSpPr>
          <p:nvPr>
            <p:ph idx="1"/>
          </p:nvPr>
        </p:nvSpPr>
        <p:spPr/>
        <p:txBody>
          <a:bodyPr>
            <a:normAutofit/>
          </a:bodyPr>
          <a:lstStyle/>
          <a:p>
            <a:r>
              <a:rPr lang="en-US" b="1" dirty="0" smtClean="0"/>
              <a:t>Definition</a:t>
            </a:r>
            <a:endParaRPr lang="en-US" dirty="0" smtClean="0"/>
          </a:p>
          <a:p>
            <a:pPr lvl="1"/>
            <a:r>
              <a:rPr lang="en-US" dirty="0" smtClean="0"/>
              <a:t>A study in which </a:t>
            </a:r>
            <a:r>
              <a:rPr lang="en-US" b="1" dirty="0" smtClean="0"/>
              <a:t>only one group</a:t>
            </a:r>
            <a:r>
              <a:rPr lang="en-US" dirty="0" smtClean="0"/>
              <a:t>, i.e. subjects having the outcome (disease or any other health related phenomena of interest) are studied</a:t>
            </a:r>
            <a:r>
              <a:rPr lang="en-US" b="1" dirty="0" smtClean="0"/>
              <a:t>, without any comparison group</a:t>
            </a:r>
            <a:r>
              <a:rPr lang="en-US" dirty="0" smtClean="0"/>
              <a:t>, for describing the outcome or health - related phenomena according to its frequency or such other summary figures (as mean), and its </a:t>
            </a:r>
            <a:r>
              <a:rPr lang="en-US" b="1" dirty="0" smtClean="0"/>
              <a:t>distribution according to selected variables related to person, place and time.</a:t>
            </a:r>
            <a:endParaRPr lang="en-US" b="1"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smtClean="0"/>
              <a:t>Descriptive V/s Analytical study</a:t>
            </a:r>
            <a:endParaRPr lang="en-US" dirty="0"/>
          </a:p>
        </p:txBody>
      </p:sp>
      <p:graphicFrame>
        <p:nvGraphicFramePr>
          <p:cNvPr id="5" name="Content Placeholder 4"/>
          <p:cNvGraphicFramePr>
            <a:graphicFrameLocks noGrp="1"/>
          </p:cNvGraphicFramePr>
          <p:nvPr>
            <p:ph idx="1"/>
          </p:nvPr>
        </p:nvGraphicFramePr>
        <p:xfrm>
          <a:off x="304800" y="1554163"/>
          <a:ext cx="8686800" cy="4876800"/>
        </p:xfrm>
        <a:graphic>
          <a:graphicData uri="http://schemas.openxmlformats.org/drawingml/2006/table">
            <a:tbl>
              <a:tblPr firstRow="1" bandRow="1">
                <a:tableStyleId>{5C22544A-7EE6-4342-B048-85BDC9FD1C3A}</a:tableStyleId>
              </a:tblPr>
              <a:tblGrid>
                <a:gridCol w="4343400"/>
                <a:gridCol w="4343400"/>
              </a:tblGrid>
              <a:tr h="701214">
                <a:tc>
                  <a:txBody>
                    <a:bodyPr/>
                    <a:lstStyle/>
                    <a:p>
                      <a:pPr marL="0" marR="0">
                        <a:lnSpc>
                          <a:spcPct val="115000"/>
                        </a:lnSpc>
                        <a:spcBef>
                          <a:spcPts val="0"/>
                        </a:spcBef>
                        <a:spcAft>
                          <a:spcPts val="0"/>
                        </a:spcAft>
                      </a:pPr>
                      <a:r>
                        <a:rPr lang="en-US" sz="2400" b="1" dirty="0">
                          <a:latin typeface="Arial"/>
                          <a:ea typeface="Times New Roman"/>
                          <a:cs typeface="Times New Roman"/>
                        </a:rPr>
                        <a:t>Descriptive </a:t>
                      </a:r>
                      <a:endParaRPr lang="en-US" sz="18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400" b="1" dirty="0">
                          <a:latin typeface="Arial"/>
                          <a:ea typeface="Times New Roman"/>
                          <a:cs typeface="Times New Roman"/>
                        </a:rPr>
                        <a:t>Analytical</a:t>
                      </a:r>
                      <a:endParaRPr lang="en-US" sz="1800" dirty="0">
                        <a:latin typeface="Calibri"/>
                        <a:ea typeface="Times New Roman"/>
                        <a:cs typeface="Times New Roman"/>
                      </a:endParaRPr>
                    </a:p>
                  </a:txBody>
                  <a:tcPr marL="72390" marR="72390" marT="0" marB="0"/>
                </a:tc>
              </a:tr>
              <a:tr h="927908">
                <a:tc>
                  <a:txBody>
                    <a:bodyPr/>
                    <a:lstStyle/>
                    <a:p>
                      <a:pPr marL="0" marR="0">
                        <a:lnSpc>
                          <a:spcPct val="115000"/>
                        </a:lnSpc>
                        <a:spcBef>
                          <a:spcPts val="0"/>
                        </a:spcBef>
                        <a:spcAft>
                          <a:spcPts val="0"/>
                        </a:spcAft>
                      </a:pPr>
                      <a:r>
                        <a:rPr lang="en-US" sz="2400" dirty="0" smtClean="0">
                          <a:latin typeface="Arial"/>
                          <a:ea typeface="CaxtonBT-Book"/>
                          <a:cs typeface="Times New Roman"/>
                        </a:rPr>
                        <a:t>1 group </a:t>
                      </a:r>
                      <a:r>
                        <a:rPr lang="en-US" sz="2400" dirty="0">
                          <a:latin typeface="Arial"/>
                          <a:ea typeface="CaxtonBT-Book"/>
                          <a:cs typeface="Times New Roman"/>
                        </a:rPr>
                        <a:t>is studied</a:t>
                      </a:r>
                      <a:endParaRPr lang="en-US" sz="18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400" dirty="0">
                          <a:latin typeface="Arial"/>
                          <a:ea typeface="CaxtonBT-Book"/>
                          <a:cs typeface="Times New Roman"/>
                        </a:rPr>
                        <a:t>At least 2 groups are </a:t>
                      </a:r>
                      <a:r>
                        <a:rPr lang="en-US" sz="2400" dirty="0" smtClean="0">
                          <a:latin typeface="Arial"/>
                          <a:ea typeface="CaxtonBT-Book"/>
                          <a:cs typeface="Times New Roman"/>
                        </a:rPr>
                        <a:t>studied</a:t>
                      </a:r>
                      <a:endParaRPr lang="en-US" sz="1800" dirty="0">
                        <a:latin typeface="Calibri"/>
                        <a:ea typeface="Times New Roman"/>
                        <a:cs typeface="Times New Roman"/>
                      </a:endParaRPr>
                    </a:p>
                  </a:txBody>
                  <a:tcPr marL="72390" marR="72390" marT="0" marB="0"/>
                </a:tc>
              </a:tr>
              <a:tr h="1391862">
                <a:tc>
                  <a:txBody>
                    <a:bodyPr/>
                    <a:lstStyle/>
                    <a:p>
                      <a:pPr marL="0" marR="0">
                        <a:lnSpc>
                          <a:spcPct val="115000"/>
                        </a:lnSpc>
                        <a:spcBef>
                          <a:spcPts val="0"/>
                        </a:spcBef>
                        <a:spcAft>
                          <a:spcPts val="0"/>
                        </a:spcAft>
                      </a:pPr>
                      <a:r>
                        <a:rPr lang="en-US" sz="2400" dirty="0">
                          <a:latin typeface="Arial"/>
                          <a:ea typeface="CaxtonBT-Book"/>
                          <a:cs typeface="Times New Roman"/>
                        </a:rPr>
                        <a:t>At the start </a:t>
                      </a:r>
                      <a:r>
                        <a:rPr lang="en-US" sz="2400" dirty="0" smtClean="0">
                          <a:latin typeface="Arial"/>
                          <a:ea typeface="CaxtonBT-Book"/>
                          <a:cs typeface="Times New Roman"/>
                        </a:rPr>
                        <a:t>–</a:t>
                      </a:r>
                      <a:r>
                        <a:rPr lang="en-US" sz="2400" baseline="0" dirty="0" smtClean="0">
                          <a:latin typeface="Arial"/>
                          <a:ea typeface="CaxtonBT-Book"/>
                          <a:cs typeface="Times New Roman"/>
                        </a:rPr>
                        <a:t> no </a:t>
                      </a:r>
                      <a:r>
                        <a:rPr lang="en-US" sz="2400" dirty="0" smtClean="0">
                          <a:latin typeface="Arial"/>
                          <a:ea typeface="CaxtonBT-Book"/>
                          <a:cs typeface="Times New Roman"/>
                        </a:rPr>
                        <a:t>hypothesis</a:t>
                      </a:r>
                      <a:endParaRPr lang="en-US" sz="18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400" dirty="0">
                          <a:latin typeface="Arial"/>
                          <a:ea typeface="CaxtonBT-Book"/>
                          <a:cs typeface="Times New Roman"/>
                        </a:rPr>
                        <a:t>At the </a:t>
                      </a:r>
                      <a:r>
                        <a:rPr lang="en-US" sz="2400" dirty="0" smtClean="0">
                          <a:latin typeface="Arial"/>
                          <a:ea typeface="CaxtonBT-Book"/>
                          <a:cs typeface="Times New Roman"/>
                        </a:rPr>
                        <a:t>start</a:t>
                      </a:r>
                      <a:r>
                        <a:rPr lang="en-US" sz="2400" baseline="0" dirty="0" smtClean="0">
                          <a:latin typeface="Arial"/>
                          <a:ea typeface="CaxtonBT-Book"/>
                          <a:cs typeface="Times New Roman"/>
                        </a:rPr>
                        <a:t> - </a:t>
                      </a:r>
                      <a:r>
                        <a:rPr lang="en-US" sz="2400" dirty="0" smtClean="0">
                          <a:latin typeface="Arial"/>
                          <a:ea typeface="CaxtonBT-Book"/>
                          <a:cs typeface="Times New Roman"/>
                        </a:rPr>
                        <a:t>definite hypothesis</a:t>
                      </a:r>
                      <a:endParaRPr lang="en-US" sz="1800" dirty="0">
                        <a:latin typeface="Calibri"/>
                        <a:ea typeface="Times New Roman"/>
                        <a:cs typeface="Times New Roman"/>
                      </a:endParaRPr>
                    </a:p>
                  </a:txBody>
                  <a:tcPr marL="72390" marR="72390" marT="0" marB="0"/>
                </a:tc>
              </a:tr>
              <a:tr h="1855816">
                <a:tc>
                  <a:txBody>
                    <a:bodyPr/>
                    <a:lstStyle/>
                    <a:p>
                      <a:pPr marL="0" marR="0">
                        <a:lnSpc>
                          <a:spcPct val="115000"/>
                        </a:lnSpc>
                        <a:spcBef>
                          <a:spcPts val="0"/>
                        </a:spcBef>
                        <a:spcAft>
                          <a:spcPts val="0"/>
                        </a:spcAft>
                      </a:pPr>
                      <a:r>
                        <a:rPr lang="en-US" sz="2400" dirty="0" smtClean="0">
                          <a:latin typeface="Arial"/>
                          <a:ea typeface="CaxtonBT-Book"/>
                          <a:cs typeface="Times New Roman"/>
                        </a:rPr>
                        <a:t>At the end</a:t>
                      </a:r>
                      <a:r>
                        <a:rPr lang="en-US" sz="2400" baseline="0" dirty="0" smtClean="0">
                          <a:latin typeface="Arial"/>
                          <a:ea typeface="CaxtonBT-Book"/>
                          <a:cs typeface="Times New Roman"/>
                        </a:rPr>
                        <a:t> - </a:t>
                      </a:r>
                      <a:r>
                        <a:rPr lang="en-US" sz="2400" dirty="0" smtClean="0">
                          <a:latin typeface="Arial"/>
                          <a:ea typeface="CaxtonBT-Book"/>
                          <a:cs typeface="Times New Roman"/>
                        </a:rPr>
                        <a:t>possible hypotheses</a:t>
                      </a:r>
                      <a:endParaRPr lang="en-US" sz="1800" dirty="0">
                        <a:latin typeface="Calibri"/>
                        <a:ea typeface="Times New Roman"/>
                        <a:cs typeface="Times New Roman"/>
                      </a:endParaRPr>
                    </a:p>
                  </a:txBody>
                  <a:tcPr marL="72390" marR="72390" marT="0" marB="0"/>
                </a:tc>
                <a:tc>
                  <a:txBody>
                    <a:bodyPr/>
                    <a:lstStyle/>
                    <a:p>
                      <a:pPr marL="0" marR="0">
                        <a:lnSpc>
                          <a:spcPct val="115000"/>
                        </a:lnSpc>
                        <a:spcBef>
                          <a:spcPts val="0"/>
                        </a:spcBef>
                        <a:spcAft>
                          <a:spcPts val="0"/>
                        </a:spcAft>
                      </a:pPr>
                      <a:r>
                        <a:rPr lang="en-US" sz="2400" dirty="0">
                          <a:latin typeface="Arial"/>
                          <a:ea typeface="CaxtonBT-Book"/>
                          <a:cs typeface="Times New Roman"/>
                        </a:rPr>
                        <a:t>At the end </a:t>
                      </a:r>
                      <a:r>
                        <a:rPr lang="en-US" sz="2400" dirty="0" smtClean="0">
                          <a:latin typeface="Arial"/>
                          <a:ea typeface="CaxtonBT-Book"/>
                          <a:cs typeface="Times New Roman"/>
                        </a:rPr>
                        <a:t>- confirms </a:t>
                      </a:r>
                      <a:r>
                        <a:rPr lang="en-US" sz="2400" dirty="0">
                          <a:latin typeface="Arial"/>
                          <a:ea typeface="CaxtonBT-Book"/>
                          <a:cs typeface="Times New Roman"/>
                        </a:rPr>
                        <a:t>or rejects the </a:t>
                      </a:r>
                      <a:r>
                        <a:rPr lang="en-US" sz="2400" dirty="0" smtClean="0">
                          <a:latin typeface="Arial"/>
                          <a:ea typeface="CaxtonBT-Book"/>
                          <a:cs typeface="Times New Roman"/>
                        </a:rPr>
                        <a:t>hypothesis.</a:t>
                      </a:r>
                      <a:endParaRPr lang="en-US" sz="1800" dirty="0">
                        <a:latin typeface="Calibri"/>
                        <a:ea typeface="Times New Roman"/>
                        <a:cs typeface="Times New Roman"/>
                      </a:endParaRPr>
                    </a:p>
                  </a:txBody>
                  <a:tcPr marL="72390" marR="72390" marT="0" marB="0"/>
                </a:tc>
              </a:tr>
            </a:tbl>
          </a:graphicData>
        </a:graphic>
      </p:graphicFrame>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Descriptive Studies</a:t>
            </a:r>
            <a:endParaRPr lang="en-US" dirty="0"/>
          </a:p>
        </p:txBody>
      </p:sp>
      <p:sp>
        <p:nvSpPr>
          <p:cNvPr id="3" name="Content Placeholder 2"/>
          <p:cNvSpPr>
            <a:spLocks noGrp="1"/>
          </p:cNvSpPr>
          <p:nvPr>
            <p:ph idx="1"/>
          </p:nvPr>
        </p:nvSpPr>
        <p:spPr/>
        <p:txBody>
          <a:bodyPr>
            <a:normAutofit fontScale="92500"/>
          </a:bodyPr>
          <a:lstStyle/>
          <a:p>
            <a:r>
              <a:rPr lang="en-US" b="1" dirty="0" smtClean="0"/>
              <a:t>Case Reports and </a:t>
            </a:r>
            <a:r>
              <a:rPr lang="en-US" b="1" dirty="0" smtClean="0">
                <a:hlinkClick r:id="rId3" action="ppaction://hlinkfile"/>
              </a:rPr>
              <a:t>Case Series</a:t>
            </a:r>
            <a:endParaRPr lang="en-US" b="1" dirty="0" smtClean="0"/>
          </a:p>
          <a:p>
            <a:pPr lvl="1"/>
            <a:r>
              <a:rPr lang="en-US" sz="3000" dirty="0" smtClean="0"/>
              <a:t>based on reports of a single, or else a series of cases - treated or untreated - without any specific comparison (control) group</a:t>
            </a:r>
          </a:p>
          <a:p>
            <a:pPr lvl="1"/>
            <a:endParaRPr lang="en-US" sz="3000" dirty="0" smtClean="0"/>
          </a:p>
          <a:p>
            <a:pPr lvl="1"/>
            <a:r>
              <a:rPr lang="en-US" sz="3000" dirty="0" smtClean="0"/>
              <a:t>describing signs, symptoms or </a:t>
            </a:r>
            <a:r>
              <a:rPr lang="en-US" sz="3000" dirty="0" err="1" smtClean="0"/>
              <a:t>patho</a:t>
            </a:r>
            <a:r>
              <a:rPr lang="en-US" sz="3000" dirty="0" smtClean="0"/>
              <a:t>-physiological parameters in the series of patients</a:t>
            </a:r>
          </a:p>
          <a:p>
            <a:pPr lvl="1"/>
            <a:endParaRPr lang="en-US" sz="3000" dirty="0" smtClean="0"/>
          </a:p>
          <a:p>
            <a:pPr lvl="1"/>
            <a:r>
              <a:rPr lang="en-US" sz="3000" dirty="0" smtClean="0"/>
              <a:t>do not indicate risk.</a:t>
            </a:r>
          </a:p>
          <a:p>
            <a:endParaRPr lang="en-US" b="1" dirty="0" smtClean="0"/>
          </a:p>
          <a:p>
            <a:endParaRPr lang="en-US" dirty="0" smtClean="0"/>
          </a:p>
          <a:p>
            <a:endParaRPr lang="en-US"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smtClean="0"/>
              <a:t>Types of Descriptive Studies</a:t>
            </a:r>
            <a:endParaRPr lang="en-US" dirty="0"/>
          </a:p>
        </p:txBody>
      </p:sp>
      <p:sp>
        <p:nvSpPr>
          <p:cNvPr id="3" name="Content Placeholder 2"/>
          <p:cNvSpPr>
            <a:spLocks noGrp="1"/>
          </p:cNvSpPr>
          <p:nvPr>
            <p:ph idx="1"/>
          </p:nvPr>
        </p:nvSpPr>
        <p:spPr/>
        <p:txBody>
          <a:bodyPr/>
          <a:lstStyle/>
          <a:p>
            <a:r>
              <a:rPr lang="en-US" sz="3600" b="1" dirty="0" smtClean="0"/>
              <a:t>Cross Sectional Descriptive Studies</a:t>
            </a:r>
          </a:p>
          <a:p>
            <a:pPr lvl="1"/>
            <a:r>
              <a:rPr lang="en-US" sz="3200" dirty="0" smtClean="0"/>
              <a:t>mainly directed to work out the:</a:t>
            </a:r>
          </a:p>
          <a:p>
            <a:pPr lvl="2"/>
            <a:r>
              <a:rPr lang="en-US" sz="2800" i="1" u="sng" dirty="0" smtClean="0"/>
              <a:t>Prevalence</a:t>
            </a:r>
          </a:p>
          <a:p>
            <a:pPr lvl="2"/>
            <a:r>
              <a:rPr lang="en-US" sz="2800" i="1" u="sng" dirty="0" smtClean="0"/>
              <a:t>Mean</a:t>
            </a:r>
          </a:p>
          <a:p>
            <a:pPr lvl="2"/>
            <a:r>
              <a:rPr lang="en-US" sz="2800" i="1" u="sng" dirty="0" smtClean="0"/>
              <a:t>Pattern</a:t>
            </a:r>
          </a:p>
          <a:p>
            <a:pPr lvl="2"/>
            <a:r>
              <a:rPr lang="en-US" sz="2800" i="1" u="sng" dirty="0" smtClean="0"/>
              <a:t>surrogate for longitudinal descriptive studies</a:t>
            </a:r>
          </a:p>
          <a:p>
            <a:endParaRPr lang="en-US" dirty="0" smtClean="0"/>
          </a:p>
          <a:p>
            <a:endParaRPr lang="en-US"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1"/>
          <p:cNvSpPr>
            <a:spLocks noGrp="1"/>
          </p:cNvSpPr>
          <p:nvPr>
            <p:ph type="title"/>
          </p:nvPr>
        </p:nvSpPr>
        <p:spPr/>
        <p:txBody>
          <a:bodyPr/>
          <a:lstStyle/>
          <a:p>
            <a:r>
              <a:rPr lang="en-US" b="1" dirty="0" smtClean="0"/>
              <a:t>Types of Descriptive Studies</a:t>
            </a:r>
            <a:endParaRPr lang="en-US" dirty="0"/>
          </a:p>
        </p:txBody>
      </p:sp>
      <p:sp>
        <p:nvSpPr>
          <p:cNvPr id="3" name="Content Placeholder 2"/>
          <p:cNvSpPr>
            <a:spLocks noGrp="1"/>
          </p:cNvSpPr>
          <p:nvPr>
            <p:ph idx="1"/>
          </p:nvPr>
        </p:nvSpPr>
        <p:spPr/>
        <p:txBody>
          <a:bodyPr>
            <a:noAutofit/>
          </a:bodyPr>
          <a:lstStyle/>
          <a:p>
            <a:r>
              <a:rPr lang="en-US" sz="3600" b="1" dirty="0" smtClean="0"/>
              <a:t>Longitudinal Descriptive Studies</a:t>
            </a:r>
          </a:p>
          <a:p>
            <a:pPr lvl="1"/>
            <a:r>
              <a:rPr lang="en-US" sz="3200" dirty="0" smtClean="0"/>
              <a:t>follows up single group of subjects over a defined period </a:t>
            </a:r>
          </a:p>
          <a:p>
            <a:pPr lvl="1"/>
            <a:r>
              <a:rPr lang="en-US" sz="3200" dirty="0" smtClean="0"/>
              <a:t>objectives:</a:t>
            </a:r>
          </a:p>
          <a:p>
            <a:pPr lvl="2"/>
            <a:r>
              <a:rPr lang="en-US" sz="2800" dirty="0" smtClean="0"/>
              <a:t>To see the </a:t>
            </a:r>
            <a:r>
              <a:rPr lang="en-US" sz="2800" i="1" u="sng" dirty="0" smtClean="0"/>
              <a:t>incidence</a:t>
            </a:r>
          </a:p>
          <a:p>
            <a:pPr lvl="2"/>
            <a:r>
              <a:rPr lang="en-US" sz="2800" dirty="0" smtClean="0"/>
              <a:t>To describe the ‘</a:t>
            </a:r>
            <a:r>
              <a:rPr lang="en-US" sz="2800" i="1" u="sng" dirty="0" smtClean="0"/>
              <a:t>natural history of a disease</a:t>
            </a:r>
            <a:r>
              <a:rPr lang="en-US" sz="2800" dirty="0" smtClean="0"/>
              <a:t>’</a:t>
            </a:r>
          </a:p>
          <a:p>
            <a:pPr lvl="2"/>
            <a:r>
              <a:rPr lang="en-US" sz="2800" dirty="0" smtClean="0"/>
              <a:t>To describe a </a:t>
            </a:r>
            <a:r>
              <a:rPr lang="en-US" sz="2800" u="sng" dirty="0" smtClean="0"/>
              <a:t>health related </a:t>
            </a:r>
            <a:r>
              <a:rPr lang="en-US" sz="2800" i="1" u="sng" dirty="0" smtClean="0"/>
              <a:t>natural phenomena</a:t>
            </a:r>
          </a:p>
          <a:p>
            <a:pPr lvl="2"/>
            <a:r>
              <a:rPr lang="en-US" sz="2800" dirty="0" smtClean="0"/>
              <a:t>To study the ‘</a:t>
            </a:r>
            <a:r>
              <a:rPr lang="en-US" sz="2800" i="1" u="sng" dirty="0" smtClean="0"/>
              <a:t>trend’ of a disease &amp;</a:t>
            </a:r>
            <a:r>
              <a:rPr lang="en-US" sz="2800" dirty="0" smtClean="0"/>
              <a:t> ‘</a:t>
            </a:r>
            <a:r>
              <a:rPr lang="en-US" sz="2800" i="1" u="sng" dirty="0" smtClean="0"/>
              <a:t>health - related phenomena</a:t>
            </a:r>
            <a:r>
              <a:rPr lang="en-US" sz="2800" i="1" dirty="0" smtClean="0"/>
              <a:t> </a:t>
            </a:r>
            <a:endParaRPr lang="en-US" sz="2800" dirty="0" smtClean="0"/>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Trek">
  <a:themeElements>
    <a:clrScheme name="Trek">
      <a:dk1>
        <a:sysClr val="windowText" lastClr="000000"/>
      </a:dk1>
      <a:lt1>
        <a:sysClr val="window" lastClr="FFFFFF"/>
      </a:lt1>
      <a:dk2>
        <a:srgbClr val="4E3B30"/>
      </a:dk2>
      <a:lt2>
        <a:srgbClr val="FBEEC9"/>
      </a:lt2>
      <a:accent1>
        <a:srgbClr val="F0A22E"/>
      </a:accent1>
      <a:accent2>
        <a:srgbClr val="A5644E"/>
      </a:accent2>
      <a:accent3>
        <a:srgbClr val="B58B80"/>
      </a:accent3>
      <a:accent4>
        <a:srgbClr val="C3986D"/>
      </a:accent4>
      <a:accent5>
        <a:srgbClr val="A19574"/>
      </a:accent5>
      <a:accent6>
        <a:srgbClr val="C17529"/>
      </a:accent6>
      <a:hlink>
        <a:srgbClr val="AD1F1F"/>
      </a:hlink>
      <a:folHlink>
        <a:srgbClr val="FFC42F"/>
      </a:folHlink>
    </a:clrScheme>
    <a:fontScheme name="Trek">
      <a:majorFont>
        <a:latin typeface="Franklin Gothic Medium"/>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Franklin Gothic Book"/>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inorFont>
    </a:fontScheme>
    <a:fmtScheme name="Trek">
      <a:fillStyleLst>
        <a:solidFill>
          <a:schemeClr val="phClr"/>
        </a:solidFill>
        <a:gradFill rotWithShape="1">
          <a:gsLst>
            <a:gs pos="0">
              <a:schemeClr val="phClr">
                <a:tint val="30000"/>
                <a:satMod val="250000"/>
              </a:schemeClr>
            </a:gs>
            <a:gs pos="72000">
              <a:schemeClr val="phClr">
                <a:tint val="75000"/>
                <a:satMod val="210000"/>
              </a:schemeClr>
            </a:gs>
            <a:gs pos="100000">
              <a:schemeClr val="phClr">
                <a:tint val="85000"/>
                <a:satMod val="210000"/>
              </a:schemeClr>
            </a:gs>
          </a:gsLst>
          <a:lin ang="5400000" scaled="1"/>
        </a:gradFill>
        <a:gradFill rotWithShape="1">
          <a:gsLst>
            <a:gs pos="0">
              <a:schemeClr val="phClr">
                <a:tint val="75000"/>
                <a:shade val="85000"/>
                <a:satMod val="230000"/>
              </a:schemeClr>
            </a:gs>
            <a:gs pos="25000">
              <a:schemeClr val="phClr">
                <a:tint val="90000"/>
                <a:shade val="70000"/>
                <a:satMod val="220000"/>
              </a:schemeClr>
            </a:gs>
            <a:gs pos="50000">
              <a:schemeClr val="phClr">
                <a:tint val="90000"/>
                <a:shade val="58000"/>
                <a:satMod val="225000"/>
              </a:schemeClr>
            </a:gs>
            <a:gs pos="65000">
              <a:schemeClr val="phClr">
                <a:tint val="90000"/>
                <a:shade val="58000"/>
                <a:satMod val="225000"/>
              </a:schemeClr>
            </a:gs>
            <a:gs pos="80000">
              <a:schemeClr val="phClr">
                <a:tint val="90000"/>
                <a:shade val="69000"/>
                <a:satMod val="220000"/>
              </a:schemeClr>
            </a:gs>
            <a:gs pos="100000">
              <a:schemeClr val="phClr">
                <a:tint val="77000"/>
                <a:shade val="80000"/>
                <a:satMod val="230000"/>
              </a:schemeClr>
            </a:gs>
          </a:gsLst>
          <a:lin ang="5400000" scaled="1"/>
        </a:gradFill>
      </a:fillStyleLst>
      <a:lnStyleLst>
        <a:ln w="10000" cap="flat" cmpd="sng" algn="ctr">
          <a:solidFill>
            <a:schemeClr val="ph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76200" dist="50800" dir="5400000" rotWithShape="0">
              <a:srgbClr val="4E3B30">
                <a:alpha val="60000"/>
              </a:srgbClr>
            </a:outerShdw>
          </a:effectLst>
        </a:effectStyle>
        <a:effectStyle>
          <a:effectLst>
            <a:outerShdw blurRad="76200" dist="50800" dir="5400000" rotWithShape="0">
              <a:srgbClr val="4E3B30">
                <a:alpha val="60000"/>
              </a:srgbClr>
            </a:outerShdw>
          </a:effectLst>
          <a:scene3d>
            <a:camera prst="orthographicFront">
              <a:rot lat="0" lon="0" rev="0"/>
            </a:camera>
            <a:lightRig rig="threePt" dir="tl">
              <a:rot lat="0" lon="0" rev="0"/>
            </a:lightRig>
          </a:scene3d>
          <a:sp3d prstMaterial="metal">
            <a:bevelT w="10000" h="10000"/>
          </a:sp3d>
        </a:effectStyle>
        <a:effectStyle>
          <a:effectLst>
            <a:outerShdw blurRad="76200" dist="50800" dir="5400000" rotWithShape="0">
              <a:srgbClr val="4E3B30">
                <a:alpha val="60000"/>
              </a:srgbClr>
            </a:outerShdw>
          </a:effectLst>
          <a:scene3d>
            <a:camera prst="obliqueTopLeft" fov="600000">
              <a:rot lat="0" lon="0" rev="0"/>
            </a:camera>
            <a:lightRig rig="balanced" dir="t">
              <a:rot lat="0" lon="0" rev="19200000"/>
            </a:lightRig>
          </a:scene3d>
          <a:sp3d contourW="12700" prstMaterial="matte">
            <a:bevelT w="60000" h="50800"/>
            <a:contourClr>
              <a:schemeClr val="phClr">
                <a:shade val="60000"/>
                <a:satMod val="110000"/>
              </a:schemeClr>
            </a:contourClr>
          </a:sp3d>
        </a:effectStyle>
      </a:effectStyleLst>
      <a:bgFillStyleLst>
        <a:solidFill>
          <a:schemeClr val="phClr"/>
        </a:solidFill>
        <a:blipFill>
          <a:blip xmlns:r="http://schemas.openxmlformats.org/officeDocument/2006/relationships" r:embed="rId1">
            <a:duotone>
              <a:schemeClr val="phClr">
                <a:shade val="90000"/>
                <a:satMod val="150000"/>
              </a:schemeClr>
              <a:schemeClr val="phClr">
                <a:tint val="88000"/>
                <a:satMod val="105000"/>
              </a:schemeClr>
            </a:duotone>
          </a:blip>
          <a:tile tx="0" ty="0" sx="95000" sy="95000" flip="none" algn="t"/>
        </a:blipFill>
        <a:blipFill>
          <a:blip xmlns:r="http://schemas.openxmlformats.org/officeDocument/2006/relationships" r:embed="rId2">
            <a:duotone>
              <a:schemeClr val="phClr">
                <a:shade val="30000"/>
                <a:satMod val="455000"/>
              </a:schemeClr>
              <a:schemeClr val="phClr">
                <a:tint val="95000"/>
                <a:satMod val="120000"/>
              </a:schemeClr>
            </a:duotone>
          </a:blip>
          <a:stretch>
            <a:fillRect/>
          </a:stretch>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Trek</Template>
  <TotalTime>7169</TotalTime>
  <Words>1846</Words>
  <Application>Microsoft Office PowerPoint</Application>
  <PresentationFormat>On-screen Show (4:3)</PresentationFormat>
  <Paragraphs>292</Paragraphs>
  <Slides>37</Slides>
  <Notes>37</Notes>
  <HiddenSlides>0</HiddenSlides>
  <MMClips>0</MMClips>
  <ScaleCrop>false</ScaleCrop>
  <HeadingPairs>
    <vt:vector size="4" baseType="variant">
      <vt:variant>
        <vt:lpstr>Theme</vt:lpstr>
      </vt:variant>
      <vt:variant>
        <vt:i4>1</vt:i4>
      </vt:variant>
      <vt:variant>
        <vt:lpstr>Slide Titles</vt:lpstr>
      </vt:variant>
      <vt:variant>
        <vt:i4>37</vt:i4>
      </vt:variant>
    </vt:vector>
  </HeadingPairs>
  <TitlesOfParts>
    <vt:vector size="38" baseType="lpstr">
      <vt:lpstr>Trek</vt:lpstr>
      <vt:lpstr>Descriptive Epidemiology</vt:lpstr>
      <vt:lpstr>Framework </vt:lpstr>
      <vt:lpstr>Introduction</vt:lpstr>
      <vt:lpstr>Epidemiological Studies</vt:lpstr>
      <vt:lpstr>Descriptive epidemiology</vt:lpstr>
      <vt:lpstr>Descriptive V/s Analytical study</vt:lpstr>
      <vt:lpstr>Types of Descriptive Studies</vt:lpstr>
      <vt:lpstr>Types of Descriptive Studies</vt:lpstr>
      <vt:lpstr>Types of Descriptive Studies</vt:lpstr>
      <vt:lpstr>Longitudinal vs Cross Sectional descriptive studies</vt:lpstr>
      <vt:lpstr>Epidemiological Descriptions according to Person, Place and Time</vt:lpstr>
      <vt:lpstr>Descriptions according to Person</vt:lpstr>
      <vt:lpstr>according to Person….    (Cont.)</vt:lpstr>
      <vt:lpstr>according to Person….    (Cont.)</vt:lpstr>
      <vt:lpstr>according to Person….    (Cont.)</vt:lpstr>
      <vt:lpstr>according to Person….    (Cont.)</vt:lpstr>
      <vt:lpstr>according to Person….    (Cont.)</vt:lpstr>
      <vt:lpstr>Distribution According to Time</vt:lpstr>
      <vt:lpstr>Distribution According to Time</vt:lpstr>
      <vt:lpstr>Slide 20</vt:lpstr>
      <vt:lpstr>Distribution According to Time</vt:lpstr>
      <vt:lpstr>Slide 22</vt:lpstr>
      <vt:lpstr>Distribution According to Time</vt:lpstr>
      <vt:lpstr>Distribution According to Time   (…Cont.)</vt:lpstr>
      <vt:lpstr>Slide 25</vt:lpstr>
      <vt:lpstr>Distribution According to Time   (…Cont.)</vt:lpstr>
      <vt:lpstr>Slide 27</vt:lpstr>
      <vt:lpstr>Distribution According to Time   (…Cont.)</vt:lpstr>
      <vt:lpstr>Distribution According to Place</vt:lpstr>
      <vt:lpstr>International Comparisons</vt:lpstr>
      <vt:lpstr>Group of people A from country X</vt:lpstr>
      <vt:lpstr>Distribution According to Place   (…cont.)</vt:lpstr>
      <vt:lpstr>Distribution According to Place   (…cont.)</vt:lpstr>
      <vt:lpstr>Methods of Displaying and Analyzing Place Related Disease</vt:lpstr>
      <vt:lpstr>Study by John Snow, 1854</vt:lpstr>
      <vt:lpstr>References</vt:lpstr>
      <vt:lpstr>Thank you……………..</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Descriptive Epidemiology</dc:title>
  <dc:creator/>
  <cp:lastModifiedBy>admin</cp:lastModifiedBy>
  <cp:revision>26</cp:revision>
  <dcterms:created xsi:type="dcterms:W3CDTF">2006-08-16T00:00:00Z</dcterms:created>
  <dcterms:modified xsi:type="dcterms:W3CDTF">2010-10-29T04:01:24Z</dcterms:modified>
</cp:coreProperties>
</file>